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666" r:id="rId2"/>
    <p:sldId id="668" r:id="rId3"/>
    <p:sldId id="665" r:id="rId4"/>
    <p:sldId id="669" r:id="rId5"/>
    <p:sldId id="670" r:id="rId6"/>
    <p:sldId id="671" r:id="rId7"/>
    <p:sldId id="672" r:id="rId8"/>
    <p:sldId id="673" r:id="rId9"/>
    <p:sldId id="675" r:id="rId10"/>
    <p:sldId id="678" r:id="rId11"/>
    <p:sldId id="679" r:id="rId12"/>
    <p:sldId id="676" r:id="rId13"/>
    <p:sldId id="677" r:id="rId14"/>
    <p:sldId id="680" r:id="rId15"/>
    <p:sldId id="681" r:id="rId16"/>
    <p:sldId id="683" r:id="rId17"/>
    <p:sldId id="684" r:id="rId18"/>
    <p:sldId id="685" r:id="rId19"/>
    <p:sldId id="686" r:id="rId20"/>
    <p:sldId id="687" r:id="rId21"/>
    <p:sldId id="688" r:id="rId22"/>
    <p:sldId id="689" r:id="rId23"/>
    <p:sldId id="690" r:id="rId24"/>
    <p:sldId id="691" r:id="rId25"/>
    <p:sldId id="692" r:id="rId26"/>
    <p:sldId id="694" r:id="rId27"/>
    <p:sldId id="693" r:id="rId28"/>
    <p:sldId id="695" r:id="rId29"/>
    <p:sldId id="696" r:id="rId30"/>
    <p:sldId id="697" r:id="rId31"/>
    <p:sldId id="698" r:id="rId32"/>
    <p:sldId id="699" r:id="rId33"/>
    <p:sldId id="674" r:id="rId34"/>
    <p:sldId id="700" r:id="rId35"/>
    <p:sldId id="702" r:id="rId36"/>
    <p:sldId id="704" r:id="rId37"/>
    <p:sldId id="701" r:id="rId38"/>
    <p:sldId id="703" r:id="rId39"/>
    <p:sldId id="705" r:id="rId40"/>
    <p:sldId id="707" r:id="rId41"/>
    <p:sldId id="706" r:id="rId42"/>
    <p:sldId id="709" r:id="rId43"/>
    <p:sldId id="711" r:id="rId44"/>
    <p:sldId id="710" r:id="rId45"/>
    <p:sldId id="667" r:id="rId46"/>
  </p:sldIdLst>
  <p:sldSz cx="10693400" cy="7561263"/>
  <p:notesSz cx="7099300" cy="10234613"/>
  <p:defaultTextStyle>
    <a:defPPr>
      <a:defRPr lang="ko-KR"/>
    </a:defPPr>
    <a:lvl1pPr algn="l" defTabSz="1042988" rtl="0" fontAlgn="base" latinLnBrk="1">
      <a:spcBef>
        <a:spcPct val="0"/>
      </a:spcBef>
      <a:spcAft>
        <a:spcPct val="0"/>
      </a:spcAft>
      <a:defRPr kumimoji="1" sz="2100" kern="1200">
        <a:solidFill>
          <a:schemeClr val="tx1"/>
        </a:solidFill>
        <a:latin typeface="굴림" charset="-127"/>
        <a:ea typeface="굴림"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charset="-127"/>
        <a:ea typeface="굴림"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charset="-127"/>
        <a:ea typeface="굴림"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charset="-127"/>
        <a:ea typeface="굴림"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charset="-127"/>
        <a:ea typeface="굴림" charset="-127"/>
        <a:cs typeface="+mn-cs"/>
      </a:defRPr>
    </a:lvl5pPr>
    <a:lvl6pPr marL="2286000" algn="l" defTabSz="914400" rtl="0" eaLnBrk="1" latinLnBrk="1" hangingPunct="1">
      <a:defRPr kumimoji="1" sz="2100" kern="1200">
        <a:solidFill>
          <a:schemeClr val="tx1"/>
        </a:solidFill>
        <a:latin typeface="굴림" charset="-127"/>
        <a:ea typeface="굴림" charset="-127"/>
        <a:cs typeface="+mn-cs"/>
      </a:defRPr>
    </a:lvl6pPr>
    <a:lvl7pPr marL="2743200" algn="l" defTabSz="914400" rtl="0" eaLnBrk="1" latinLnBrk="1" hangingPunct="1">
      <a:defRPr kumimoji="1" sz="2100" kern="1200">
        <a:solidFill>
          <a:schemeClr val="tx1"/>
        </a:solidFill>
        <a:latin typeface="굴림" charset="-127"/>
        <a:ea typeface="굴림" charset="-127"/>
        <a:cs typeface="+mn-cs"/>
      </a:defRPr>
    </a:lvl7pPr>
    <a:lvl8pPr marL="3200400" algn="l" defTabSz="914400" rtl="0" eaLnBrk="1" latinLnBrk="1" hangingPunct="1">
      <a:defRPr kumimoji="1" sz="2100" kern="1200">
        <a:solidFill>
          <a:schemeClr val="tx1"/>
        </a:solidFill>
        <a:latin typeface="굴림" charset="-127"/>
        <a:ea typeface="굴림" charset="-127"/>
        <a:cs typeface="+mn-cs"/>
      </a:defRPr>
    </a:lvl8pPr>
    <a:lvl9pPr marL="3657600" algn="l" defTabSz="914400" rtl="0" eaLnBrk="1" latinLnBrk="1" hangingPunct="1">
      <a:defRPr kumimoji="1" sz="2100"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4513">
          <p15:clr>
            <a:srgbClr val="A4A3A4"/>
          </p15:clr>
        </p15:guide>
        <p15:guide id="2" orient="horz" pos="2880">
          <p15:clr>
            <a:srgbClr val="A4A3A4"/>
          </p15:clr>
        </p15:guide>
        <p15:guide id="3" orient="horz" pos="2517">
          <p15:clr>
            <a:srgbClr val="A4A3A4"/>
          </p15:clr>
        </p15:guide>
        <p15:guide id="4" orient="horz" pos="3878">
          <p15:clr>
            <a:srgbClr val="A4A3A4"/>
          </p15:clr>
        </p15:guide>
        <p15:guide id="5" orient="horz" pos="1088">
          <p15:clr>
            <a:srgbClr val="A4A3A4"/>
          </p15:clr>
        </p15:guide>
        <p15:guide id="6" orient="horz" pos="1837">
          <p15:clr>
            <a:srgbClr val="A4A3A4"/>
          </p15:clr>
        </p15:guide>
        <p15:guide id="7" orient="horz" pos="4490">
          <p15:clr>
            <a:srgbClr val="A4A3A4"/>
          </p15:clr>
        </p15:guide>
        <p15:guide id="8" pos="6044">
          <p15:clr>
            <a:srgbClr val="A4A3A4"/>
          </p15:clr>
        </p15:guide>
        <p15:guide id="9" pos="646">
          <p15:clr>
            <a:srgbClr val="A4A3A4"/>
          </p15:clr>
        </p15:guide>
        <p15:guide id="10" pos="5545">
          <p15:clr>
            <a:srgbClr val="A4A3A4"/>
          </p15:clr>
        </p15:guide>
        <p15:guide id="11" pos="3368">
          <p15:clr>
            <a:srgbClr val="A4A3A4"/>
          </p15:clr>
        </p15:guide>
        <p15:guide id="12" pos="1327">
          <p15:clr>
            <a:srgbClr val="A4A3A4"/>
          </p15:clr>
        </p15:guide>
        <p15:guide id="13" pos="3549">
          <p15:clr>
            <a:srgbClr val="A4A3A4"/>
          </p15:clr>
        </p15:guide>
        <p15:guide id="14" pos="271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5F5F"/>
    <a:srgbClr val="F2F2F2"/>
    <a:srgbClr val="DDDDDD"/>
    <a:srgbClr val="FFCC99"/>
    <a:srgbClr val="FF9966"/>
    <a:srgbClr val="FF9900"/>
    <a:srgbClr val="77933C"/>
    <a:srgbClr val="008000"/>
    <a:srgbClr val="CC3300"/>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4440A3-A2AE-4878-9839-7BAC14CBCD60}" v="8" dt="2022-02-15T06:00:48.46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2" autoAdjust="0"/>
    <p:restoredTop sz="80792" autoAdjust="0"/>
  </p:normalViewPr>
  <p:slideViewPr>
    <p:cSldViewPr>
      <p:cViewPr varScale="1">
        <p:scale>
          <a:sx n="83" d="100"/>
          <a:sy n="83" d="100"/>
        </p:scale>
        <p:origin x="1604" y="64"/>
      </p:cViewPr>
      <p:guideLst>
        <p:guide orient="horz" pos="4513"/>
        <p:guide orient="horz" pos="2880"/>
        <p:guide orient="horz" pos="2517"/>
        <p:guide orient="horz" pos="3878"/>
        <p:guide orient="horz" pos="1088"/>
        <p:guide orient="horz" pos="1837"/>
        <p:guide orient="horz" pos="4490"/>
        <p:guide pos="6044"/>
        <p:guide pos="646"/>
        <p:guide pos="5545"/>
        <p:guide pos="3368"/>
        <p:guide pos="1327"/>
        <p:guide pos="3549"/>
        <p:guide pos="2710"/>
      </p:guideLst>
    </p:cSldViewPr>
  </p:slideViewPr>
  <p:notesTextViewPr>
    <p:cViewPr>
      <p:scale>
        <a:sx n="100" d="100"/>
        <a:sy n="100" d="100"/>
      </p:scale>
      <p:origin x="0" y="0"/>
    </p:cViewPr>
  </p:notesTextViewPr>
  <p:sorterViewPr>
    <p:cViewPr>
      <p:scale>
        <a:sx n="64" d="100"/>
        <a:sy n="64" d="100"/>
      </p:scale>
      <p:origin x="0" y="0"/>
    </p:cViewPr>
  </p:sorterViewPr>
  <p:notesViewPr>
    <p:cSldViewPr>
      <p:cViewPr varScale="1">
        <p:scale>
          <a:sx n="77" d="100"/>
          <a:sy n="77" d="100"/>
        </p:scale>
        <p:origin x="3360" y="68"/>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이진강" userId="131cf9f4-b870-4fff-be68-3114123b4bc8" providerId="ADAL" clId="{AA4440A3-A2AE-4878-9839-7BAC14CBCD60}"/>
    <pc:docChg chg="undo custSel addSld delSld modSld sldOrd">
      <pc:chgData name="이진강" userId="131cf9f4-b870-4fff-be68-3114123b4bc8" providerId="ADAL" clId="{AA4440A3-A2AE-4878-9839-7BAC14CBCD60}" dt="2022-02-15T06:25:26.772" v="213" actId="47"/>
      <pc:docMkLst>
        <pc:docMk/>
      </pc:docMkLst>
      <pc:sldChg chg="modNotes">
        <pc:chgData name="이진강" userId="131cf9f4-b870-4fff-be68-3114123b4bc8" providerId="ADAL" clId="{AA4440A3-A2AE-4878-9839-7BAC14CBCD60}" dt="2022-02-15T05:51:40.399" v="0" actId="6549"/>
        <pc:sldMkLst>
          <pc:docMk/>
          <pc:sldMk cId="82572165" sldId="670"/>
        </pc:sldMkLst>
      </pc:sldChg>
      <pc:sldChg chg="modNotes">
        <pc:chgData name="이진강" userId="131cf9f4-b870-4fff-be68-3114123b4bc8" providerId="ADAL" clId="{AA4440A3-A2AE-4878-9839-7BAC14CBCD60}" dt="2022-02-15T05:51:44.534" v="1" actId="6549"/>
        <pc:sldMkLst>
          <pc:docMk/>
          <pc:sldMk cId="1587217920" sldId="671"/>
        </pc:sldMkLst>
      </pc:sldChg>
      <pc:sldChg chg="modNotes">
        <pc:chgData name="이진강" userId="131cf9f4-b870-4fff-be68-3114123b4bc8" providerId="ADAL" clId="{AA4440A3-A2AE-4878-9839-7BAC14CBCD60}" dt="2022-02-15T05:51:56.390" v="2" actId="6549"/>
        <pc:sldMkLst>
          <pc:docMk/>
          <pc:sldMk cId="2994900444" sldId="672"/>
        </pc:sldMkLst>
      </pc:sldChg>
      <pc:sldChg chg="modNotes">
        <pc:chgData name="이진강" userId="131cf9f4-b870-4fff-be68-3114123b4bc8" providerId="ADAL" clId="{AA4440A3-A2AE-4878-9839-7BAC14CBCD60}" dt="2022-02-15T05:51:59.126" v="3" actId="6549"/>
        <pc:sldMkLst>
          <pc:docMk/>
          <pc:sldMk cId="3446571446" sldId="673"/>
        </pc:sldMkLst>
      </pc:sldChg>
      <pc:sldChg chg="modNotes">
        <pc:chgData name="이진강" userId="131cf9f4-b870-4fff-be68-3114123b4bc8" providerId="ADAL" clId="{AA4440A3-A2AE-4878-9839-7BAC14CBCD60}" dt="2022-02-15T05:53:01.147" v="25" actId="6549"/>
        <pc:sldMkLst>
          <pc:docMk/>
          <pc:sldMk cId="1128518525" sldId="674"/>
        </pc:sldMkLst>
      </pc:sldChg>
      <pc:sldChg chg="modNotes">
        <pc:chgData name="이진강" userId="131cf9f4-b870-4fff-be68-3114123b4bc8" providerId="ADAL" clId="{AA4440A3-A2AE-4878-9839-7BAC14CBCD60}" dt="2022-02-15T05:52:01.544" v="4" actId="6549"/>
        <pc:sldMkLst>
          <pc:docMk/>
          <pc:sldMk cId="3247654036" sldId="675"/>
        </pc:sldMkLst>
      </pc:sldChg>
      <pc:sldChg chg="modNotes">
        <pc:chgData name="이진강" userId="131cf9f4-b870-4fff-be68-3114123b4bc8" providerId="ADAL" clId="{AA4440A3-A2AE-4878-9839-7BAC14CBCD60}" dt="2022-02-15T05:52:11.319" v="7" actId="6549"/>
        <pc:sldMkLst>
          <pc:docMk/>
          <pc:sldMk cId="126804711" sldId="677"/>
        </pc:sldMkLst>
      </pc:sldChg>
      <pc:sldChg chg="modNotes">
        <pc:chgData name="이진강" userId="131cf9f4-b870-4fff-be68-3114123b4bc8" providerId="ADAL" clId="{AA4440A3-A2AE-4878-9839-7BAC14CBCD60}" dt="2022-02-15T05:52:04" v="5" actId="6549"/>
        <pc:sldMkLst>
          <pc:docMk/>
          <pc:sldMk cId="3363955979" sldId="678"/>
        </pc:sldMkLst>
      </pc:sldChg>
      <pc:sldChg chg="modNotes">
        <pc:chgData name="이진강" userId="131cf9f4-b870-4fff-be68-3114123b4bc8" providerId="ADAL" clId="{AA4440A3-A2AE-4878-9839-7BAC14CBCD60}" dt="2022-02-15T05:52:06.674" v="6" actId="6549"/>
        <pc:sldMkLst>
          <pc:docMk/>
          <pc:sldMk cId="2387059894" sldId="679"/>
        </pc:sldMkLst>
      </pc:sldChg>
      <pc:sldChg chg="modNotes">
        <pc:chgData name="이진강" userId="131cf9f4-b870-4fff-be68-3114123b4bc8" providerId="ADAL" clId="{AA4440A3-A2AE-4878-9839-7BAC14CBCD60}" dt="2022-02-15T05:52:15.089" v="8" actId="6549"/>
        <pc:sldMkLst>
          <pc:docMk/>
          <pc:sldMk cId="2918015644" sldId="680"/>
        </pc:sldMkLst>
      </pc:sldChg>
      <pc:sldChg chg="modNotes">
        <pc:chgData name="이진강" userId="131cf9f4-b870-4fff-be68-3114123b4bc8" providerId="ADAL" clId="{AA4440A3-A2AE-4878-9839-7BAC14CBCD60}" dt="2022-02-15T05:52:18.046" v="9" actId="6549"/>
        <pc:sldMkLst>
          <pc:docMk/>
          <pc:sldMk cId="986414726" sldId="681"/>
        </pc:sldMkLst>
      </pc:sldChg>
      <pc:sldChg chg="modNotes">
        <pc:chgData name="이진강" userId="131cf9f4-b870-4fff-be68-3114123b4bc8" providerId="ADAL" clId="{AA4440A3-A2AE-4878-9839-7BAC14CBCD60}" dt="2022-02-15T05:52:21.152" v="10" actId="6549"/>
        <pc:sldMkLst>
          <pc:docMk/>
          <pc:sldMk cId="2401677067" sldId="683"/>
        </pc:sldMkLst>
      </pc:sldChg>
      <pc:sldChg chg="modNotes">
        <pc:chgData name="이진강" userId="131cf9f4-b870-4fff-be68-3114123b4bc8" providerId="ADAL" clId="{AA4440A3-A2AE-4878-9839-7BAC14CBCD60}" dt="2022-02-15T05:52:23.442" v="11" actId="6549"/>
        <pc:sldMkLst>
          <pc:docMk/>
          <pc:sldMk cId="2642088961" sldId="684"/>
        </pc:sldMkLst>
      </pc:sldChg>
      <pc:sldChg chg="modNotes">
        <pc:chgData name="이진강" userId="131cf9f4-b870-4fff-be68-3114123b4bc8" providerId="ADAL" clId="{AA4440A3-A2AE-4878-9839-7BAC14CBCD60}" dt="2022-02-15T05:52:25.925" v="12" actId="6549"/>
        <pc:sldMkLst>
          <pc:docMk/>
          <pc:sldMk cId="3098836614" sldId="685"/>
        </pc:sldMkLst>
      </pc:sldChg>
      <pc:sldChg chg="modNotes">
        <pc:chgData name="이진강" userId="131cf9f4-b870-4fff-be68-3114123b4bc8" providerId="ADAL" clId="{AA4440A3-A2AE-4878-9839-7BAC14CBCD60}" dt="2022-02-15T05:52:27.923" v="13" actId="6549"/>
        <pc:sldMkLst>
          <pc:docMk/>
          <pc:sldMk cId="636404214" sldId="686"/>
        </pc:sldMkLst>
      </pc:sldChg>
      <pc:sldChg chg="modNotes">
        <pc:chgData name="이진강" userId="131cf9f4-b870-4fff-be68-3114123b4bc8" providerId="ADAL" clId="{AA4440A3-A2AE-4878-9839-7BAC14CBCD60}" dt="2022-02-15T05:52:30.085" v="14" actId="6549"/>
        <pc:sldMkLst>
          <pc:docMk/>
          <pc:sldMk cId="4190962648" sldId="687"/>
        </pc:sldMkLst>
      </pc:sldChg>
      <pc:sldChg chg="modNotes">
        <pc:chgData name="이진강" userId="131cf9f4-b870-4fff-be68-3114123b4bc8" providerId="ADAL" clId="{AA4440A3-A2AE-4878-9839-7BAC14CBCD60}" dt="2022-02-15T05:52:32.169" v="15" actId="6549"/>
        <pc:sldMkLst>
          <pc:docMk/>
          <pc:sldMk cId="1604863055" sldId="688"/>
        </pc:sldMkLst>
      </pc:sldChg>
      <pc:sldChg chg="modNotes">
        <pc:chgData name="이진강" userId="131cf9f4-b870-4fff-be68-3114123b4bc8" providerId="ADAL" clId="{AA4440A3-A2AE-4878-9839-7BAC14CBCD60}" dt="2022-02-15T05:52:34.806" v="16" actId="6549"/>
        <pc:sldMkLst>
          <pc:docMk/>
          <pc:sldMk cId="672520059" sldId="689"/>
        </pc:sldMkLst>
      </pc:sldChg>
      <pc:sldChg chg="modNotes">
        <pc:chgData name="이진강" userId="131cf9f4-b870-4fff-be68-3114123b4bc8" providerId="ADAL" clId="{AA4440A3-A2AE-4878-9839-7BAC14CBCD60}" dt="2022-02-15T05:52:38.095" v="17" actId="6549"/>
        <pc:sldMkLst>
          <pc:docMk/>
          <pc:sldMk cId="3828047151" sldId="690"/>
        </pc:sldMkLst>
      </pc:sldChg>
      <pc:sldChg chg="modNotes">
        <pc:chgData name="이진강" userId="131cf9f4-b870-4fff-be68-3114123b4bc8" providerId="ADAL" clId="{AA4440A3-A2AE-4878-9839-7BAC14CBCD60}" dt="2022-02-15T05:52:40.646" v="18" actId="6549"/>
        <pc:sldMkLst>
          <pc:docMk/>
          <pc:sldMk cId="3265840622" sldId="691"/>
        </pc:sldMkLst>
      </pc:sldChg>
      <pc:sldChg chg="modNotes">
        <pc:chgData name="이진강" userId="131cf9f4-b870-4fff-be68-3114123b4bc8" providerId="ADAL" clId="{AA4440A3-A2AE-4878-9839-7BAC14CBCD60}" dt="2022-02-15T05:52:43.471" v="19" actId="6549"/>
        <pc:sldMkLst>
          <pc:docMk/>
          <pc:sldMk cId="4093808896" sldId="692"/>
        </pc:sldMkLst>
      </pc:sldChg>
      <pc:sldChg chg="modNotes">
        <pc:chgData name="이진강" userId="131cf9f4-b870-4fff-be68-3114123b4bc8" providerId="ADAL" clId="{AA4440A3-A2AE-4878-9839-7BAC14CBCD60}" dt="2022-02-15T05:52:49.212" v="21" actId="6549"/>
        <pc:sldMkLst>
          <pc:docMk/>
          <pc:sldMk cId="3874072317" sldId="693"/>
        </pc:sldMkLst>
      </pc:sldChg>
      <pc:sldChg chg="modNotes">
        <pc:chgData name="이진강" userId="131cf9f4-b870-4fff-be68-3114123b4bc8" providerId="ADAL" clId="{AA4440A3-A2AE-4878-9839-7BAC14CBCD60}" dt="2022-02-15T05:52:45.421" v="20" actId="6549"/>
        <pc:sldMkLst>
          <pc:docMk/>
          <pc:sldMk cId="3051396290" sldId="694"/>
        </pc:sldMkLst>
      </pc:sldChg>
      <pc:sldChg chg="modNotes">
        <pc:chgData name="이진강" userId="131cf9f4-b870-4fff-be68-3114123b4bc8" providerId="ADAL" clId="{AA4440A3-A2AE-4878-9839-7BAC14CBCD60}" dt="2022-02-15T05:52:52.270" v="22" actId="6549"/>
        <pc:sldMkLst>
          <pc:docMk/>
          <pc:sldMk cId="2714827280" sldId="695"/>
        </pc:sldMkLst>
      </pc:sldChg>
      <pc:sldChg chg="modNotes">
        <pc:chgData name="이진강" userId="131cf9f4-b870-4fff-be68-3114123b4bc8" providerId="ADAL" clId="{AA4440A3-A2AE-4878-9839-7BAC14CBCD60}" dt="2022-02-15T05:52:54.796" v="23" actId="6549"/>
        <pc:sldMkLst>
          <pc:docMk/>
          <pc:sldMk cId="4233938982" sldId="696"/>
        </pc:sldMkLst>
      </pc:sldChg>
      <pc:sldChg chg="modNotes">
        <pc:chgData name="이진강" userId="131cf9f4-b870-4fff-be68-3114123b4bc8" providerId="ADAL" clId="{AA4440A3-A2AE-4878-9839-7BAC14CBCD60}" dt="2022-02-15T05:52:56.954" v="24" actId="6549"/>
        <pc:sldMkLst>
          <pc:docMk/>
          <pc:sldMk cId="3560383505" sldId="697"/>
        </pc:sldMkLst>
      </pc:sldChg>
      <pc:sldChg chg="modNotes">
        <pc:chgData name="이진강" userId="131cf9f4-b870-4fff-be68-3114123b4bc8" providerId="ADAL" clId="{AA4440A3-A2AE-4878-9839-7BAC14CBCD60}" dt="2022-02-15T05:53:03.238" v="26" actId="6549"/>
        <pc:sldMkLst>
          <pc:docMk/>
          <pc:sldMk cId="3634848516" sldId="700"/>
        </pc:sldMkLst>
      </pc:sldChg>
      <pc:sldChg chg="modNotes">
        <pc:chgData name="이진강" userId="131cf9f4-b870-4fff-be68-3114123b4bc8" providerId="ADAL" clId="{AA4440A3-A2AE-4878-9839-7BAC14CBCD60}" dt="2022-02-15T05:53:11.303" v="29" actId="6549"/>
        <pc:sldMkLst>
          <pc:docMk/>
          <pc:sldMk cId="3949319880" sldId="701"/>
        </pc:sldMkLst>
      </pc:sldChg>
      <pc:sldChg chg="modNotes">
        <pc:chgData name="이진강" userId="131cf9f4-b870-4fff-be68-3114123b4bc8" providerId="ADAL" clId="{AA4440A3-A2AE-4878-9839-7BAC14CBCD60}" dt="2022-02-15T05:53:05.463" v="27" actId="6549"/>
        <pc:sldMkLst>
          <pc:docMk/>
          <pc:sldMk cId="1908883172" sldId="702"/>
        </pc:sldMkLst>
      </pc:sldChg>
      <pc:sldChg chg="modNotes">
        <pc:chgData name="이진강" userId="131cf9f4-b870-4fff-be68-3114123b4bc8" providerId="ADAL" clId="{AA4440A3-A2AE-4878-9839-7BAC14CBCD60}" dt="2022-02-15T05:53:07.710" v="28" actId="6549"/>
        <pc:sldMkLst>
          <pc:docMk/>
          <pc:sldMk cId="3557795597" sldId="704"/>
        </pc:sldMkLst>
      </pc:sldChg>
      <pc:sldChg chg="addSp modSp mod">
        <pc:chgData name="이진강" userId="131cf9f4-b870-4fff-be68-3114123b4bc8" providerId="ADAL" clId="{AA4440A3-A2AE-4878-9839-7BAC14CBCD60}" dt="2022-02-15T05:55:14.808" v="80" actId="207"/>
        <pc:sldMkLst>
          <pc:docMk/>
          <pc:sldMk cId="644650838" sldId="705"/>
        </pc:sldMkLst>
        <pc:spChg chg="add mod">
          <ac:chgData name="이진강" userId="131cf9f4-b870-4fff-be68-3114123b4bc8" providerId="ADAL" clId="{AA4440A3-A2AE-4878-9839-7BAC14CBCD60}" dt="2022-02-15T05:55:14.808" v="80" actId="207"/>
          <ac:spMkLst>
            <pc:docMk/>
            <pc:sldMk cId="644650838" sldId="705"/>
            <ac:spMk id="7" creationId="{06FA66C7-68C2-4823-8281-659B09F355CE}"/>
          </ac:spMkLst>
        </pc:spChg>
        <pc:picChg chg="mod">
          <ac:chgData name="이진강" userId="131cf9f4-b870-4fff-be68-3114123b4bc8" providerId="ADAL" clId="{AA4440A3-A2AE-4878-9839-7BAC14CBCD60}" dt="2022-02-15T05:53:38.300" v="34" actId="1076"/>
          <ac:picMkLst>
            <pc:docMk/>
            <pc:sldMk cId="644650838" sldId="705"/>
            <ac:picMk id="6" creationId="{00000000-0000-0000-0000-000000000000}"/>
          </ac:picMkLst>
        </pc:picChg>
      </pc:sldChg>
      <pc:sldChg chg="modNotes">
        <pc:chgData name="이진강" userId="131cf9f4-b870-4fff-be68-3114123b4bc8" providerId="ADAL" clId="{AA4440A3-A2AE-4878-9839-7BAC14CBCD60}" dt="2022-02-15T05:53:17.238" v="30" actId="6549"/>
        <pc:sldMkLst>
          <pc:docMk/>
          <pc:sldMk cId="414027489" sldId="706"/>
        </pc:sldMkLst>
      </pc:sldChg>
      <pc:sldChg chg="addSp delSp modSp mod">
        <pc:chgData name="이진강" userId="131cf9f4-b870-4fff-be68-3114123b4bc8" providerId="ADAL" clId="{AA4440A3-A2AE-4878-9839-7BAC14CBCD60}" dt="2022-02-15T05:56:34.800" v="123" actId="1076"/>
        <pc:sldMkLst>
          <pc:docMk/>
          <pc:sldMk cId="1491354424" sldId="707"/>
        </pc:sldMkLst>
        <pc:picChg chg="add mod modCrop">
          <ac:chgData name="이진강" userId="131cf9f4-b870-4fff-be68-3114123b4bc8" providerId="ADAL" clId="{AA4440A3-A2AE-4878-9839-7BAC14CBCD60}" dt="2022-02-15T05:56:27.603" v="120" actId="14100"/>
          <ac:picMkLst>
            <pc:docMk/>
            <pc:sldMk cId="1491354424" sldId="707"/>
            <ac:picMk id="6" creationId="{B511F611-CA17-4A67-BDB4-5D06E8BF85B2}"/>
          </ac:picMkLst>
        </pc:picChg>
        <pc:picChg chg="add del mod">
          <ac:chgData name="이진강" userId="131cf9f4-b870-4fff-be68-3114123b4bc8" providerId="ADAL" clId="{AA4440A3-A2AE-4878-9839-7BAC14CBCD60}" dt="2022-02-15T05:56:30.100" v="121" actId="478"/>
          <ac:picMkLst>
            <pc:docMk/>
            <pc:sldMk cId="1491354424" sldId="707"/>
            <ac:picMk id="7" creationId="{610EF678-0431-403C-9935-8BD40CFE5807}"/>
          </ac:picMkLst>
        </pc:picChg>
        <pc:picChg chg="add mod">
          <ac:chgData name="이진강" userId="131cf9f4-b870-4fff-be68-3114123b4bc8" providerId="ADAL" clId="{AA4440A3-A2AE-4878-9839-7BAC14CBCD60}" dt="2022-02-15T05:56:34.800" v="123" actId="1076"/>
          <ac:picMkLst>
            <pc:docMk/>
            <pc:sldMk cId="1491354424" sldId="707"/>
            <ac:picMk id="8" creationId="{69E68807-7553-428D-BEB8-3AEA9D2DBE57}"/>
          </ac:picMkLst>
        </pc:picChg>
      </pc:sldChg>
      <pc:sldChg chg="delSp modSp del mod delAnim">
        <pc:chgData name="이진강" userId="131cf9f4-b870-4fff-be68-3114123b4bc8" providerId="ADAL" clId="{AA4440A3-A2AE-4878-9839-7BAC14CBCD60}" dt="2022-02-15T06:25:24.986" v="212" actId="47"/>
        <pc:sldMkLst>
          <pc:docMk/>
          <pc:sldMk cId="4278287368" sldId="708"/>
        </pc:sldMkLst>
        <pc:spChg chg="mod">
          <ac:chgData name="이진강" userId="131cf9f4-b870-4fff-be68-3114123b4bc8" providerId="ADAL" clId="{AA4440A3-A2AE-4878-9839-7BAC14CBCD60}" dt="2022-02-15T05:57:15.585" v="138" actId="20577"/>
          <ac:spMkLst>
            <pc:docMk/>
            <pc:sldMk cId="4278287368" sldId="708"/>
            <ac:spMk id="2" creationId="{2CDFB446-047F-4125-A8BC-A70B2E84EE39}"/>
          </ac:spMkLst>
        </pc:spChg>
        <pc:picChg chg="del">
          <ac:chgData name="이진강" userId="131cf9f4-b870-4fff-be68-3114123b4bc8" providerId="ADAL" clId="{AA4440A3-A2AE-4878-9839-7BAC14CBCD60}" dt="2022-02-15T05:57:02.235" v="124" actId="478"/>
          <ac:picMkLst>
            <pc:docMk/>
            <pc:sldMk cId="4278287368" sldId="708"/>
            <ac:picMk id="5" creationId="{00000000-0000-0000-0000-000000000000}"/>
          </ac:picMkLst>
        </pc:picChg>
      </pc:sldChg>
      <pc:sldChg chg="modNotes">
        <pc:chgData name="이진강" userId="131cf9f4-b870-4fff-be68-3114123b4bc8" providerId="ADAL" clId="{AA4440A3-A2AE-4878-9839-7BAC14CBCD60}" dt="2022-02-15T05:53:19.507" v="31" actId="6549"/>
        <pc:sldMkLst>
          <pc:docMk/>
          <pc:sldMk cId="616811509" sldId="709"/>
        </pc:sldMkLst>
      </pc:sldChg>
      <pc:sldChg chg="modNotes">
        <pc:chgData name="이진강" userId="131cf9f4-b870-4fff-be68-3114123b4bc8" providerId="ADAL" clId="{AA4440A3-A2AE-4878-9839-7BAC14CBCD60}" dt="2022-02-15T05:53:22.162" v="32" actId="6549"/>
        <pc:sldMkLst>
          <pc:docMk/>
          <pc:sldMk cId="3439742213" sldId="711"/>
        </pc:sldMkLst>
      </pc:sldChg>
      <pc:sldChg chg="delSp modSp del mod delAnim">
        <pc:chgData name="이진강" userId="131cf9f4-b870-4fff-be68-3114123b4bc8" providerId="ADAL" clId="{AA4440A3-A2AE-4878-9839-7BAC14CBCD60}" dt="2022-02-15T06:25:26.772" v="213" actId="47"/>
        <pc:sldMkLst>
          <pc:docMk/>
          <pc:sldMk cId="3528228808" sldId="712"/>
        </pc:sldMkLst>
        <pc:spChg chg="mod">
          <ac:chgData name="이진강" userId="131cf9f4-b870-4fff-be68-3114123b4bc8" providerId="ADAL" clId="{AA4440A3-A2AE-4878-9839-7BAC14CBCD60}" dt="2022-02-15T05:57:21.938" v="147" actId="20577"/>
          <ac:spMkLst>
            <pc:docMk/>
            <pc:sldMk cId="3528228808" sldId="712"/>
            <ac:spMk id="2" creationId="{2CDFB446-047F-4125-A8BC-A70B2E84EE39}"/>
          </ac:spMkLst>
        </pc:spChg>
        <pc:picChg chg="del">
          <ac:chgData name="이진강" userId="131cf9f4-b870-4fff-be68-3114123b4bc8" providerId="ADAL" clId="{AA4440A3-A2AE-4878-9839-7BAC14CBCD60}" dt="2022-02-15T05:57:03.956" v="125" actId="478"/>
          <ac:picMkLst>
            <pc:docMk/>
            <pc:sldMk cId="3528228808" sldId="712"/>
            <ac:picMk id="4" creationId="{00000000-0000-0000-0000-000000000000}"/>
          </ac:picMkLst>
        </pc:picChg>
      </pc:sldChg>
      <pc:sldChg chg="modSp add del mod">
        <pc:chgData name="이진강" userId="131cf9f4-b870-4fff-be68-3114123b4bc8" providerId="ADAL" clId="{AA4440A3-A2AE-4878-9839-7BAC14CBCD60}" dt="2022-02-15T06:24:53.723" v="210" actId="47"/>
        <pc:sldMkLst>
          <pc:docMk/>
          <pc:sldMk cId="309891843" sldId="713"/>
        </pc:sldMkLst>
        <pc:spChg chg="mod">
          <ac:chgData name="이진강" userId="131cf9f4-b870-4fff-be68-3114123b4bc8" providerId="ADAL" clId="{AA4440A3-A2AE-4878-9839-7BAC14CBCD60}" dt="2022-02-15T05:58:13.002" v="191" actId="20577"/>
          <ac:spMkLst>
            <pc:docMk/>
            <pc:sldMk cId="309891843" sldId="713"/>
            <ac:spMk id="2" creationId="{2CDFB446-047F-4125-A8BC-A70B2E84EE39}"/>
          </ac:spMkLst>
        </pc:spChg>
        <pc:spChg chg="mod">
          <ac:chgData name="이진강" userId="131cf9f4-b870-4fff-be68-3114123b4bc8" providerId="ADAL" clId="{AA4440A3-A2AE-4878-9839-7BAC14CBCD60}" dt="2022-02-15T05:57:47.757" v="149"/>
          <ac:spMkLst>
            <pc:docMk/>
            <pc:sldMk cId="309891843" sldId="713"/>
            <ac:spMk id="3" creationId="{CB3CCC4D-447F-418A-8BDF-672E2EBE252F}"/>
          </ac:spMkLst>
        </pc:spChg>
        <pc:spChg chg="mod">
          <ac:chgData name="이진강" userId="131cf9f4-b870-4fff-be68-3114123b4bc8" providerId="ADAL" clId="{AA4440A3-A2AE-4878-9839-7BAC14CBCD60}" dt="2022-02-15T06:01:42.545" v="206"/>
          <ac:spMkLst>
            <pc:docMk/>
            <pc:sldMk cId="309891843" sldId="713"/>
            <ac:spMk id="24" creationId="{A9AE903C-FD0E-42AF-A706-C37FA695CB28}"/>
          </ac:spMkLst>
        </pc:spChg>
      </pc:sldChg>
      <pc:sldChg chg="modSp del mod ord">
        <pc:chgData name="이진강" userId="131cf9f4-b870-4fff-be68-3114123b4bc8" providerId="ADAL" clId="{AA4440A3-A2AE-4878-9839-7BAC14CBCD60}" dt="2022-02-15T06:25:16.597" v="211" actId="47"/>
        <pc:sldMkLst>
          <pc:docMk/>
          <pc:sldMk cId="2237510644" sldId="714"/>
        </pc:sldMkLst>
        <pc:spChg chg="mod">
          <ac:chgData name="이진강" userId="131cf9f4-b870-4fff-be68-3114123b4bc8" providerId="ADAL" clId="{AA4440A3-A2AE-4878-9839-7BAC14CBCD60}" dt="2022-02-15T06:01:08.276" v="204" actId="20577"/>
          <ac:spMkLst>
            <pc:docMk/>
            <pc:sldMk cId="2237510644" sldId="714"/>
            <ac:spMk id="2" creationId="{2CDFB446-047F-4125-A8BC-A70B2E84EE39}"/>
          </ac:spMkLst>
        </pc:spChg>
        <pc:spChg chg="mod">
          <ac:chgData name="이진강" userId="131cf9f4-b870-4fff-be68-3114123b4bc8" providerId="ADAL" clId="{AA4440A3-A2AE-4878-9839-7BAC14CBCD60}" dt="2022-02-15T06:01:52.878" v="209" actId="20577"/>
          <ac:spMkLst>
            <pc:docMk/>
            <pc:sldMk cId="2237510644" sldId="714"/>
            <ac:spMk id="24" creationId="{A9AE903C-FD0E-42AF-A706-C37FA695CB2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3076363" cy="511730"/>
          </a:xfrm>
          <a:prstGeom prst="rect">
            <a:avLst/>
          </a:prstGeom>
        </p:spPr>
        <p:txBody>
          <a:bodyPr vert="horz" lIns="99045" tIns="49522" rIns="99045" bIns="49522" rtlCol="0"/>
          <a:lstStyle>
            <a:lvl1pPr algn="l">
              <a:defRPr sz="1300">
                <a:latin typeface="굴림" pitchFamily="50" charset="-127"/>
                <a:ea typeface="굴림" pitchFamily="50" charset="-127"/>
              </a:defRPr>
            </a:lvl1pPr>
          </a:lstStyle>
          <a:p>
            <a:pPr>
              <a:defRPr/>
            </a:pPr>
            <a:endParaRPr lang="ko-KR" altLang="en-US"/>
          </a:p>
        </p:txBody>
      </p:sp>
      <p:sp>
        <p:nvSpPr>
          <p:cNvPr id="3" name="날짜 개체 틀 2"/>
          <p:cNvSpPr>
            <a:spLocks noGrp="1"/>
          </p:cNvSpPr>
          <p:nvPr>
            <p:ph type="dt" idx="1"/>
          </p:nvPr>
        </p:nvSpPr>
        <p:spPr>
          <a:xfrm>
            <a:off x="4021295" y="1"/>
            <a:ext cx="3076363" cy="511730"/>
          </a:xfrm>
          <a:prstGeom prst="rect">
            <a:avLst/>
          </a:prstGeom>
        </p:spPr>
        <p:txBody>
          <a:bodyPr vert="horz" lIns="99045" tIns="49522" rIns="99045" bIns="49522" rtlCol="0"/>
          <a:lstStyle>
            <a:lvl1pPr algn="r">
              <a:defRPr sz="1300">
                <a:latin typeface="굴림" pitchFamily="50" charset="-127"/>
                <a:ea typeface="굴림" pitchFamily="50" charset="-127"/>
              </a:defRPr>
            </a:lvl1pPr>
          </a:lstStyle>
          <a:p>
            <a:pPr>
              <a:defRPr/>
            </a:pPr>
            <a:fld id="{100AA2CC-D0CD-4F91-8E1C-DFECA14BA173}" type="datetimeFigureOut">
              <a:rPr lang="ko-KR" altLang="en-US"/>
              <a:pPr>
                <a:defRPr/>
              </a:pPr>
              <a:t>2022-02-15</a:t>
            </a:fld>
            <a:endParaRPr lang="ko-KR" altLang="en-US"/>
          </a:p>
        </p:txBody>
      </p:sp>
      <p:sp>
        <p:nvSpPr>
          <p:cNvPr id="4" name="슬라이드 이미지 개체 틀 3"/>
          <p:cNvSpPr>
            <a:spLocks noGrp="1" noRot="1" noChangeAspect="1"/>
          </p:cNvSpPr>
          <p:nvPr>
            <p:ph type="sldImg" idx="2"/>
          </p:nvPr>
        </p:nvSpPr>
        <p:spPr>
          <a:xfrm>
            <a:off x="836613" y="768350"/>
            <a:ext cx="5426075" cy="3836988"/>
          </a:xfrm>
          <a:prstGeom prst="rect">
            <a:avLst/>
          </a:prstGeom>
          <a:noFill/>
          <a:ln w="12700">
            <a:solidFill>
              <a:prstClr val="black"/>
            </a:solidFill>
          </a:ln>
        </p:spPr>
        <p:txBody>
          <a:bodyPr vert="horz" lIns="99045" tIns="49522" rIns="99045" bIns="49522" rtlCol="0" anchor="ctr"/>
          <a:lstStyle/>
          <a:p>
            <a:pPr lvl="0"/>
            <a:endParaRPr lang="ko-KR" altLang="en-US" noProof="0"/>
          </a:p>
        </p:txBody>
      </p:sp>
      <p:sp>
        <p:nvSpPr>
          <p:cNvPr id="5" name="슬라이드 노트 개체 틀 4"/>
          <p:cNvSpPr>
            <a:spLocks noGrp="1"/>
          </p:cNvSpPr>
          <p:nvPr>
            <p:ph type="body" sz="quarter" idx="3"/>
          </p:nvPr>
        </p:nvSpPr>
        <p:spPr>
          <a:xfrm>
            <a:off x="709931" y="4861443"/>
            <a:ext cx="5679440" cy="4605575"/>
          </a:xfrm>
          <a:prstGeom prst="rect">
            <a:avLst/>
          </a:prstGeom>
        </p:spPr>
        <p:txBody>
          <a:bodyPr vert="horz" lIns="99045" tIns="49522" rIns="99045" bIns="49522"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1" y="9721107"/>
            <a:ext cx="3076363" cy="511730"/>
          </a:xfrm>
          <a:prstGeom prst="rect">
            <a:avLst/>
          </a:prstGeom>
        </p:spPr>
        <p:txBody>
          <a:bodyPr vert="horz" lIns="99045" tIns="49522" rIns="99045" bIns="49522" rtlCol="0" anchor="b"/>
          <a:lstStyle>
            <a:lvl1pPr algn="l">
              <a:defRPr sz="1300">
                <a:latin typeface="굴림" pitchFamily="50" charset="-127"/>
                <a:ea typeface="굴림" pitchFamily="50" charset="-127"/>
              </a:defRPr>
            </a:lvl1pPr>
          </a:lstStyle>
          <a:p>
            <a:pPr>
              <a:defRPr/>
            </a:pPr>
            <a:endParaRPr lang="ko-KR" altLang="en-US"/>
          </a:p>
        </p:txBody>
      </p:sp>
      <p:sp>
        <p:nvSpPr>
          <p:cNvPr id="7" name="슬라이드 번호 개체 틀 6"/>
          <p:cNvSpPr>
            <a:spLocks noGrp="1"/>
          </p:cNvSpPr>
          <p:nvPr>
            <p:ph type="sldNum" sz="quarter" idx="5"/>
          </p:nvPr>
        </p:nvSpPr>
        <p:spPr>
          <a:xfrm>
            <a:off x="4021295" y="9721107"/>
            <a:ext cx="3076363" cy="511730"/>
          </a:xfrm>
          <a:prstGeom prst="rect">
            <a:avLst/>
          </a:prstGeom>
        </p:spPr>
        <p:txBody>
          <a:bodyPr vert="horz" lIns="99045" tIns="49522" rIns="99045" bIns="49522" rtlCol="0" anchor="b"/>
          <a:lstStyle>
            <a:lvl1pPr algn="r">
              <a:defRPr sz="1300">
                <a:latin typeface="굴림" pitchFamily="50" charset="-127"/>
                <a:ea typeface="굴림" pitchFamily="50" charset="-127"/>
              </a:defRPr>
            </a:lvl1pPr>
          </a:lstStyle>
          <a:p>
            <a:pPr>
              <a:defRPr/>
            </a:pPr>
            <a:fld id="{AC648241-E5FA-49ED-B9B8-F1B58BFB950F}" type="slidenum">
              <a:rPr lang="ko-KR" altLang="en-US"/>
              <a:pPr>
                <a:defRPr/>
              </a:pPr>
              <a:t>‹#›</a:t>
            </a:fld>
            <a:endParaRPr lang="ko-KR" altLang="en-US"/>
          </a:p>
        </p:txBody>
      </p:sp>
    </p:spTree>
    <p:extLst>
      <p:ext uri="{BB962C8B-B14F-4D97-AF65-F5344CB8AC3E}">
        <p14:creationId xmlns:p14="http://schemas.microsoft.com/office/powerpoint/2010/main" val="272931664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1</a:t>
            </a:fld>
            <a:endParaRPr lang="ko-KR" altLang="en-US"/>
          </a:p>
        </p:txBody>
      </p:sp>
    </p:spTree>
    <p:extLst>
      <p:ext uri="{BB962C8B-B14F-4D97-AF65-F5344CB8AC3E}">
        <p14:creationId xmlns:p14="http://schemas.microsoft.com/office/powerpoint/2010/main" val="341379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10</a:t>
            </a:fld>
            <a:endParaRPr lang="ko-KR" altLang="en-US"/>
          </a:p>
        </p:txBody>
      </p:sp>
    </p:spTree>
    <p:extLst>
      <p:ext uri="{BB962C8B-B14F-4D97-AF65-F5344CB8AC3E}">
        <p14:creationId xmlns:p14="http://schemas.microsoft.com/office/powerpoint/2010/main" val="1937935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11</a:t>
            </a:fld>
            <a:endParaRPr lang="ko-KR" altLang="en-US"/>
          </a:p>
        </p:txBody>
      </p:sp>
    </p:spTree>
    <p:extLst>
      <p:ext uri="{BB962C8B-B14F-4D97-AF65-F5344CB8AC3E}">
        <p14:creationId xmlns:p14="http://schemas.microsoft.com/office/powerpoint/2010/main" val="98926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12</a:t>
            </a:fld>
            <a:endParaRPr lang="ko-KR" altLang="en-US"/>
          </a:p>
        </p:txBody>
      </p:sp>
    </p:spTree>
    <p:extLst>
      <p:ext uri="{BB962C8B-B14F-4D97-AF65-F5344CB8AC3E}">
        <p14:creationId xmlns:p14="http://schemas.microsoft.com/office/powerpoint/2010/main" val="1107700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13</a:t>
            </a:fld>
            <a:endParaRPr lang="ko-KR" altLang="en-US"/>
          </a:p>
        </p:txBody>
      </p:sp>
    </p:spTree>
    <p:extLst>
      <p:ext uri="{BB962C8B-B14F-4D97-AF65-F5344CB8AC3E}">
        <p14:creationId xmlns:p14="http://schemas.microsoft.com/office/powerpoint/2010/main" val="2690798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14</a:t>
            </a:fld>
            <a:endParaRPr lang="ko-KR" altLang="en-US"/>
          </a:p>
        </p:txBody>
      </p:sp>
    </p:spTree>
    <p:extLst>
      <p:ext uri="{BB962C8B-B14F-4D97-AF65-F5344CB8AC3E}">
        <p14:creationId xmlns:p14="http://schemas.microsoft.com/office/powerpoint/2010/main" val="1651165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en-US" altLang="ko-KR" sz="1200" b="1" dirty="0">
              <a:solidFill>
                <a:schemeClr val="tx1">
                  <a:lumMod val="75000"/>
                  <a:lumOff val="25000"/>
                </a:schemeClr>
              </a:solidFill>
              <a:latin typeface="맑은 고딕" pitchFamily="50" charset="-127"/>
              <a:ea typeface="+mn-ea"/>
            </a:endParaRPr>
          </a:p>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15</a:t>
            </a:fld>
            <a:endParaRPr lang="ko-KR" altLang="en-US"/>
          </a:p>
        </p:txBody>
      </p:sp>
    </p:spTree>
    <p:extLst>
      <p:ext uri="{BB962C8B-B14F-4D97-AF65-F5344CB8AC3E}">
        <p14:creationId xmlns:p14="http://schemas.microsoft.com/office/powerpoint/2010/main" val="2569624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16</a:t>
            </a:fld>
            <a:endParaRPr lang="ko-KR" altLang="en-US"/>
          </a:p>
        </p:txBody>
      </p:sp>
    </p:spTree>
    <p:extLst>
      <p:ext uri="{BB962C8B-B14F-4D97-AF65-F5344CB8AC3E}">
        <p14:creationId xmlns:p14="http://schemas.microsoft.com/office/powerpoint/2010/main" val="4269162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17</a:t>
            </a:fld>
            <a:endParaRPr lang="ko-KR" altLang="en-US"/>
          </a:p>
        </p:txBody>
      </p:sp>
    </p:spTree>
    <p:extLst>
      <p:ext uri="{BB962C8B-B14F-4D97-AF65-F5344CB8AC3E}">
        <p14:creationId xmlns:p14="http://schemas.microsoft.com/office/powerpoint/2010/main" val="2211528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18</a:t>
            </a:fld>
            <a:endParaRPr lang="ko-KR" altLang="en-US"/>
          </a:p>
        </p:txBody>
      </p:sp>
    </p:spTree>
    <p:extLst>
      <p:ext uri="{BB962C8B-B14F-4D97-AF65-F5344CB8AC3E}">
        <p14:creationId xmlns:p14="http://schemas.microsoft.com/office/powerpoint/2010/main" val="1277014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19</a:t>
            </a:fld>
            <a:endParaRPr lang="ko-KR" altLang="en-US"/>
          </a:p>
        </p:txBody>
      </p:sp>
    </p:spTree>
    <p:extLst>
      <p:ext uri="{BB962C8B-B14F-4D97-AF65-F5344CB8AC3E}">
        <p14:creationId xmlns:p14="http://schemas.microsoft.com/office/powerpoint/2010/main" val="1546704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2</a:t>
            </a:fld>
            <a:endParaRPr lang="ko-KR" altLang="en-US"/>
          </a:p>
        </p:txBody>
      </p:sp>
    </p:spTree>
    <p:extLst>
      <p:ext uri="{BB962C8B-B14F-4D97-AF65-F5344CB8AC3E}">
        <p14:creationId xmlns:p14="http://schemas.microsoft.com/office/powerpoint/2010/main" val="1902694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20</a:t>
            </a:fld>
            <a:endParaRPr lang="ko-KR" altLang="en-US"/>
          </a:p>
        </p:txBody>
      </p:sp>
    </p:spTree>
    <p:extLst>
      <p:ext uri="{BB962C8B-B14F-4D97-AF65-F5344CB8AC3E}">
        <p14:creationId xmlns:p14="http://schemas.microsoft.com/office/powerpoint/2010/main" val="2954118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21</a:t>
            </a:fld>
            <a:endParaRPr lang="ko-KR" altLang="en-US"/>
          </a:p>
        </p:txBody>
      </p:sp>
    </p:spTree>
    <p:extLst>
      <p:ext uri="{BB962C8B-B14F-4D97-AF65-F5344CB8AC3E}">
        <p14:creationId xmlns:p14="http://schemas.microsoft.com/office/powerpoint/2010/main" val="1025414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22</a:t>
            </a:fld>
            <a:endParaRPr lang="ko-KR" altLang="en-US"/>
          </a:p>
        </p:txBody>
      </p:sp>
    </p:spTree>
    <p:extLst>
      <p:ext uri="{BB962C8B-B14F-4D97-AF65-F5344CB8AC3E}">
        <p14:creationId xmlns:p14="http://schemas.microsoft.com/office/powerpoint/2010/main" val="126615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23</a:t>
            </a:fld>
            <a:endParaRPr lang="ko-KR" altLang="en-US"/>
          </a:p>
        </p:txBody>
      </p:sp>
    </p:spTree>
    <p:extLst>
      <p:ext uri="{BB962C8B-B14F-4D97-AF65-F5344CB8AC3E}">
        <p14:creationId xmlns:p14="http://schemas.microsoft.com/office/powerpoint/2010/main" val="3203180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85750" indent="-285750">
              <a:lnSpc>
                <a:spcPct val="120000"/>
              </a:lnSpc>
              <a:buFont typeface="Wingdings" panose="05000000000000000000" pitchFamily="2" charset="2"/>
              <a:buChar char="§"/>
              <a:defRPr/>
            </a:pPr>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24</a:t>
            </a:fld>
            <a:endParaRPr lang="ko-KR" altLang="en-US"/>
          </a:p>
        </p:txBody>
      </p:sp>
    </p:spTree>
    <p:extLst>
      <p:ext uri="{BB962C8B-B14F-4D97-AF65-F5344CB8AC3E}">
        <p14:creationId xmlns:p14="http://schemas.microsoft.com/office/powerpoint/2010/main" val="3417465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25</a:t>
            </a:fld>
            <a:endParaRPr lang="ko-KR" altLang="en-US"/>
          </a:p>
        </p:txBody>
      </p:sp>
    </p:spTree>
    <p:extLst>
      <p:ext uri="{BB962C8B-B14F-4D97-AF65-F5344CB8AC3E}">
        <p14:creationId xmlns:p14="http://schemas.microsoft.com/office/powerpoint/2010/main" val="103472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26</a:t>
            </a:fld>
            <a:endParaRPr lang="ko-KR" altLang="en-US"/>
          </a:p>
        </p:txBody>
      </p:sp>
    </p:spTree>
    <p:extLst>
      <p:ext uri="{BB962C8B-B14F-4D97-AF65-F5344CB8AC3E}">
        <p14:creationId xmlns:p14="http://schemas.microsoft.com/office/powerpoint/2010/main" val="7803016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27</a:t>
            </a:fld>
            <a:endParaRPr lang="ko-KR" altLang="en-US"/>
          </a:p>
        </p:txBody>
      </p:sp>
    </p:spTree>
    <p:extLst>
      <p:ext uri="{BB962C8B-B14F-4D97-AF65-F5344CB8AC3E}">
        <p14:creationId xmlns:p14="http://schemas.microsoft.com/office/powerpoint/2010/main" val="2591104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28</a:t>
            </a:fld>
            <a:endParaRPr lang="ko-KR" altLang="en-US"/>
          </a:p>
        </p:txBody>
      </p:sp>
    </p:spTree>
    <p:extLst>
      <p:ext uri="{BB962C8B-B14F-4D97-AF65-F5344CB8AC3E}">
        <p14:creationId xmlns:p14="http://schemas.microsoft.com/office/powerpoint/2010/main" val="1177089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29</a:t>
            </a:fld>
            <a:endParaRPr lang="ko-KR" altLang="en-US"/>
          </a:p>
        </p:txBody>
      </p:sp>
    </p:spTree>
    <p:extLst>
      <p:ext uri="{BB962C8B-B14F-4D97-AF65-F5344CB8AC3E}">
        <p14:creationId xmlns:p14="http://schemas.microsoft.com/office/powerpoint/2010/main" val="1136297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3</a:t>
            </a:fld>
            <a:endParaRPr lang="ko-KR" altLang="en-US"/>
          </a:p>
        </p:txBody>
      </p:sp>
    </p:spTree>
    <p:extLst>
      <p:ext uri="{BB962C8B-B14F-4D97-AF65-F5344CB8AC3E}">
        <p14:creationId xmlns:p14="http://schemas.microsoft.com/office/powerpoint/2010/main" val="3794427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30</a:t>
            </a:fld>
            <a:endParaRPr lang="ko-KR" altLang="en-US"/>
          </a:p>
        </p:txBody>
      </p:sp>
    </p:spTree>
    <p:extLst>
      <p:ext uri="{BB962C8B-B14F-4D97-AF65-F5344CB8AC3E}">
        <p14:creationId xmlns:p14="http://schemas.microsoft.com/office/powerpoint/2010/main" val="2557132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31</a:t>
            </a:fld>
            <a:endParaRPr lang="ko-KR" altLang="en-US"/>
          </a:p>
        </p:txBody>
      </p:sp>
    </p:spTree>
    <p:extLst>
      <p:ext uri="{BB962C8B-B14F-4D97-AF65-F5344CB8AC3E}">
        <p14:creationId xmlns:p14="http://schemas.microsoft.com/office/powerpoint/2010/main" val="1752862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32</a:t>
            </a:fld>
            <a:endParaRPr lang="ko-KR" altLang="en-US"/>
          </a:p>
        </p:txBody>
      </p:sp>
    </p:spTree>
    <p:extLst>
      <p:ext uri="{BB962C8B-B14F-4D97-AF65-F5344CB8AC3E}">
        <p14:creationId xmlns:p14="http://schemas.microsoft.com/office/powerpoint/2010/main" val="2511290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33</a:t>
            </a:fld>
            <a:endParaRPr lang="ko-KR" altLang="en-US"/>
          </a:p>
        </p:txBody>
      </p:sp>
    </p:spTree>
    <p:extLst>
      <p:ext uri="{BB962C8B-B14F-4D97-AF65-F5344CB8AC3E}">
        <p14:creationId xmlns:p14="http://schemas.microsoft.com/office/powerpoint/2010/main" val="158849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34</a:t>
            </a:fld>
            <a:endParaRPr lang="ko-KR" altLang="en-US"/>
          </a:p>
        </p:txBody>
      </p:sp>
    </p:spTree>
    <p:extLst>
      <p:ext uri="{BB962C8B-B14F-4D97-AF65-F5344CB8AC3E}">
        <p14:creationId xmlns:p14="http://schemas.microsoft.com/office/powerpoint/2010/main" val="2138299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kumimoji="0" lang="en-US" altLang="ko-KR" sz="1200" b="0" i="0" u="none" strike="noStrike" kern="1200" cap="none" spc="0" normalizeH="0" baseline="0" noProof="0" dirty="0">
              <a:ln>
                <a:noFill/>
              </a:ln>
              <a:solidFill>
                <a:prstClr val="black"/>
              </a:solidFill>
              <a:effectLst/>
              <a:uLnTx/>
              <a:uFillTx/>
              <a:latin typeface="맑은 고딕" panose="020B0503020000020004" pitchFamily="50" charset="-127"/>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35</a:t>
            </a:fld>
            <a:endParaRPr lang="ko-KR" altLang="en-US"/>
          </a:p>
        </p:txBody>
      </p:sp>
    </p:spTree>
    <p:extLst>
      <p:ext uri="{BB962C8B-B14F-4D97-AF65-F5344CB8AC3E}">
        <p14:creationId xmlns:p14="http://schemas.microsoft.com/office/powerpoint/2010/main" val="1269384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36</a:t>
            </a:fld>
            <a:endParaRPr lang="ko-KR" altLang="en-US"/>
          </a:p>
        </p:txBody>
      </p:sp>
    </p:spTree>
    <p:extLst>
      <p:ext uri="{BB962C8B-B14F-4D97-AF65-F5344CB8AC3E}">
        <p14:creationId xmlns:p14="http://schemas.microsoft.com/office/powerpoint/2010/main" val="3998686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37</a:t>
            </a:fld>
            <a:endParaRPr lang="ko-KR" altLang="en-US"/>
          </a:p>
        </p:txBody>
      </p:sp>
    </p:spTree>
    <p:extLst>
      <p:ext uri="{BB962C8B-B14F-4D97-AF65-F5344CB8AC3E}">
        <p14:creationId xmlns:p14="http://schemas.microsoft.com/office/powerpoint/2010/main" val="5899440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38</a:t>
            </a:fld>
            <a:endParaRPr lang="ko-KR" altLang="en-US"/>
          </a:p>
        </p:txBody>
      </p:sp>
    </p:spTree>
    <p:extLst>
      <p:ext uri="{BB962C8B-B14F-4D97-AF65-F5344CB8AC3E}">
        <p14:creationId xmlns:p14="http://schemas.microsoft.com/office/powerpoint/2010/main" val="1592703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39</a:t>
            </a:fld>
            <a:endParaRPr lang="ko-KR" altLang="en-US"/>
          </a:p>
        </p:txBody>
      </p:sp>
    </p:spTree>
    <p:extLst>
      <p:ext uri="{BB962C8B-B14F-4D97-AF65-F5344CB8AC3E}">
        <p14:creationId xmlns:p14="http://schemas.microsoft.com/office/powerpoint/2010/main" val="1587595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4</a:t>
            </a:fld>
            <a:endParaRPr lang="ko-KR" altLang="en-US"/>
          </a:p>
        </p:txBody>
      </p:sp>
    </p:spTree>
    <p:extLst>
      <p:ext uri="{BB962C8B-B14F-4D97-AF65-F5344CB8AC3E}">
        <p14:creationId xmlns:p14="http://schemas.microsoft.com/office/powerpoint/2010/main" val="3972410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40</a:t>
            </a:fld>
            <a:endParaRPr lang="ko-KR" altLang="en-US"/>
          </a:p>
        </p:txBody>
      </p:sp>
    </p:spTree>
    <p:extLst>
      <p:ext uri="{BB962C8B-B14F-4D97-AF65-F5344CB8AC3E}">
        <p14:creationId xmlns:p14="http://schemas.microsoft.com/office/powerpoint/2010/main" val="1209359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41</a:t>
            </a:fld>
            <a:endParaRPr lang="ko-KR" altLang="en-US"/>
          </a:p>
        </p:txBody>
      </p:sp>
    </p:spTree>
    <p:extLst>
      <p:ext uri="{BB962C8B-B14F-4D97-AF65-F5344CB8AC3E}">
        <p14:creationId xmlns:p14="http://schemas.microsoft.com/office/powerpoint/2010/main" val="787805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42</a:t>
            </a:fld>
            <a:endParaRPr lang="ko-KR" altLang="en-US"/>
          </a:p>
        </p:txBody>
      </p:sp>
    </p:spTree>
    <p:extLst>
      <p:ext uri="{BB962C8B-B14F-4D97-AF65-F5344CB8AC3E}">
        <p14:creationId xmlns:p14="http://schemas.microsoft.com/office/powerpoint/2010/main" val="6641023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43</a:t>
            </a:fld>
            <a:endParaRPr lang="ko-KR" altLang="en-US"/>
          </a:p>
        </p:txBody>
      </p:sp>
    </p:spTree>
    <p:extLst>
      <p:ext uri="{BB962C8B-B14F-4D97-AF65-F5344CB8AC3E}">
        <p14:creationId xmlns:p14="http://schemas.microsoft.com/office/powerpoint/2010/main" val="24756722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44</a:t>
            </a:fld>
            <a:endParaRPr lang="ko-KR" altLang="en-US"/>
          </a:p>
        </p:txBody>
      </p:sp>
    </p:spTree>
    <p:extLst>
      <p:ext uri="{BB962C8B-B14F-4D97-AF65-F5344CB8AC3E}">
        <p14:creationId xmlns:p14="http://schemas.microsoft.com/office/powerpoint/2010/main" val="25861037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AC648241-E5FA-49ED-B9B8-F1B58BFB950F}" type="slidenum">
              <a:rPr lang="ko-KR" altLang="en-US" smtClean="0"/>
              <a:pPr>
                <a:defRPr/>
              </a:pPr>
              <a:t>45</a:t>
            </a:fld>
            <a:endParaRPr lang="ko-KR" altLang="en-US"/>
          </a:p>
        </p:txBody>
      </p:sp>
    </p:spTree>
    <p:extLst>
      <p:ext uri="{BB962C8B-B14F-4D97-AF65-F5344CB8AC3E}">
        <p14:creationId xmlns:p14="http://schemas.microsoft.com/office/powerpoint/2010/main" val="382901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5</a:t>
            </a:fld>
            <a:endParaRPr lang="ko-KR" altLang="en-US"/>
          </a:p>
        </p:txBody>
      </p:sp>
    </p:spTree>
    <p:extLst>
      <p:ext uri="{BB962C8B-B14F-4D97-AF65-F5344CB8AC3E}">
        <p14:creationId xmlns:p14="http://schemas.microsoft.com/office/powerpoint/2010/main" val="2056478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6</a:t>
            </a:fld>
            <a:endParaRPr lang="ko-KR" altLang="en-US"/>
          </a:p>
        </p:txBody>
      </p:sp>
    </p:spTree>
    <p:extLst>
      <p:ext uri="{BB962C8B-B14F-4D97-AF65-F5344CB8AC3E}">
        <p14:creationId xmlns:p14="http://schemas.microsoft.com/office/powerpoint/2010/main" val="2067099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7</a:t>
            </a:fld>
            <a:endParaRPr lang="ko-KR" altLang="en-US"/>
          </a:p>
        </p:txBody>
      </p:sp>
    </p:spTree>
    <p:extLst>
      <p:ext uri="{BB962C8B-B14F-4D97-AF65-F5344CB8AC3E}">
        <p14:creationId xmlns:p14="http://schemas.microsoft.com/office/powerpoint/2010/main" val="3420209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8</a:t>
            </a:fld>
            <a:endParaRPr lang="ko-KR" altLang="en-US"/>
          </a:p>
        </p:txBody>
      </p:sp>
    </p:spTree>
    <p:extLst>
      <p:ext uri="{BB962C8B-B14F-4D97-AF65-F5344CB8AC3E}">
        <p14:creationId xmlns:p14="http://schemas.microsoft.com/office/powerpoint/2010/main" val="31207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a:defRPr/>
            </a:pPr>
            <a:fld id="{AC648241-E5FA-49ED-B9B8-F1B58BFB950F}" type="slidenum">
              <a:rPr lang="ko-KR" altLang="en-US" smtClean="0"/>
              <a:pPr>
                <a:defRPr/>
              </a:pPr>
              <a:t>9</a:t>
            </a:fld>
            <a:endParaRPr lang="ko-KR" altLang="en-US"/>
          </a:p>
        </p:txBody>
      </p:sp>
    </p:spTree>
    <p:extLst>
      <p:ext uri="{BB962C8B-B14F-4D97-AF65-F5344CB8AC3E}">
        <p14:creationId xmlns:p14="http://schemas.microsoft.com/office/powerpoint/2010/main" val="39680909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900113"/>
            <a:ext cx="10693400" cy="6661150"/>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3" name="Rectangle 4"/>
          <p:cNvSpPr>
            <a:spLocks noChangeArrowheads="1"/>
          </p:cNvSpPr>
          <p:nvPr userDrawn="1"/>
        </p:nvSpPr>
        <p:spPr bwMode="auto">
          <a:xfrm>
            <a:off x="720725" y="0"/>
            <a:ext cx="2159000" cy="107950"/>
          </a:xfrm>
          <a:prstGeom prst="rect">
            <a:avLst/>
          </a:prstGeom>
          <a:solidFill>
            <a:srgbClr val="C00000"/>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4" name="Text Box 6"/>
          <p:cNvSpPr txBox="1">
            <a:spLocks noChangeArrowheads="1"/>
          </p:cNvSpPr>
          <p:nvPr userDrawn="1"/>
        </p:nvSpPr>
        <p:spPr bwMode="auto">
          <a:xfrm>
            <a:off x="600010" y="128588"/>
            <a:ext cx="4278638" cy="246221"/>
          </a:xfrm>
          <a:prstGeom prst="rect">
            <a:avLst/>
          </a:prstGeom>
          <a:noFill/>
          <a:ln w="9525" algn="ctr">
            <a:noFill/>
            <a:miter lim="800000"/>
            <a:headEnd/>
            <a:tailEnd/>
          </a:ln>
          <a:effectLst/>
        </p:spPr>
        <p:txBody>
          <a:bodyPr wrap="square">
            <a:spAutoFit/>
          </a:bodyPr>
          <a:lstStyle/>
          <a:p>
            <a:pPr algn="l" defTabSz="995363" fontAlgn="auto" latinLnBrk="0">
              <a:spcBef>
                <a:spcPts val="0"/>
              </a:spcBef>
              <a:spcAft>
                <a:spcPts val="0"/>
              </a:spcAft>
              <a:defRPr/>
            </a:pPr>
            <a:r>
              <a:rPr kumimoji="0" lang="en-US" altLang="ko-KR"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rPr>
              <a:t>Modernization of Uzbekistan Building Code (UBC) System</a:t>
            </a:r>
            <a:endParaRPr kumimoji="0" lang="ko-KR" altLang="en-US"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endParaRPr>
          </a:p>
        </p:txBody>
      </p:sp>
      <p:sp>
        <p:nvSpPr>
          <p:cNvPr id="5" name="슬라이드 번호 개체 틀 5"/>
          <p:cNvSpPr txBox="1">
            <a:spLocks/>
          </p:cNvSpPr>
          <p:nvPr userDrawn="1"/>
        </p:nvSpPr>
        <p:spPr>
          <a:xfrm>
            <a:off x="10063225" y="493713"/>
            <a:ext cx="630176" cy="403225"/>
          </a:xfrm>
          <a:prstGeom prst="rect">
            <a:avLst/>
          </a:prstGeom>
        </p:spPr>
        <p:txBody>
          <a:bodyPr lIns="104306" tIns="52153" rIns="104306" bIns="52153" anchor="ctr"/>
          <a:lstStyle/>
          <a:p>
            <a:pPr defTabSz="1043056" fontAlgn="auto">
              <a:spcBef>
                <a:spcPts val="0"/>
              </a:spcBef>
              <a:spcAft>
                <a:spcPts val="0"/>
              </a:spcAft>
              <a:defRPr/>
            </a:pPr>
            <a:r>
              <a:rPr kumimoji="0" lang="en-US" altLang="ko-KR" sz="1000" kern="0" dirty="0">
                <a:solidFill>
                  <a:srgbClr val="808080"/>
                </a:solidFill>
                <a:latin typeface="Arial" panose="020B0604020202020204" pitchFamily="34" charset="0"/>
                <a:ea typeface="Arial Unicode MS" pitchFamily="50" charset="-127"/>
                <a:cs typeface="Arial" panose="020B0604020202020204" pitchFamily="34" charset="0"/>
              </a:rPr>
              <a:t>● </a:t>
            </a:r>
            <a:fld id="{F58F95F5-2853-49B8-A0DF-F5D643B5F0F1}" type="slidenum">
              <a:rPr kumimoji="0" lang="ko-KR" altLang="en-US" sz="1400">
                <a:solidFill>
                  <a:schemeClr val="tx1">
                    <a:tint val="75000"/>
                  </a:schemeClr>
                </a:solidFill>
                <a:latin typeface="Arial" panose="020B0604020202020204" pitchFamily="34" charset="0"/>
                <a:ea typeface="+mn-ea"/>
                <a:cs typeface="Arial" panose="020B0604020202020204" pitchFamily="34" charset="0"/>
              </a:rPr>
              <a:pPr defTabSz="1043056" fontAlgn="auto">
                <a:spcBef>
                  <a:spcPts val="0"/>
                </a:spcBef>
                <a:spcAft>
                  <a:spcPts val="0"/>
                </a:spcAft>
                <a:defRPr/>
              </a:pPr>
              <a:t>‹#›</a:t>
            </a:fld>
            <a:endParaRPr kumimoji="0" lang="ko-KR" altLang="en-US" sz="1400" dirty="0">
              <a:solidFill>
                <a:schemeClr val="tx1">
                  <a:tint val="75000"/>
                </a:schemeClr>
              </a:solidFill>
              <a:latin typeface="Arial" panose="020B0604020202020204" pitchFamily="34" charset="0"/>
              <a:ea typeface="+mn-ea"/>
              <a:cs typeface="Arial" panose="020B0604020202020204" pitchFamily="34" charset="0"/>
            </a:endParaRPr>
          </a:p>
        </p:txBody>
      </p:sp>
      <p:sp>
        <p:nvSpPr>
          <p:cNvPr id="8" name="내용 개체 틀 2"/>
          <p:cNvSpPr>
            <a:spLocks noGrp="1"/>
          </p:cNvSpPr>
          <p:nvPr>
            <p:ph idx="1"/>
          </p:nvPr>
        </p:nvSpPr>
        <p:spPr>
          <a:xfrm>
            <a:off x="136097" y="1078669"/>
            <a:ext cx="10401762" cy="6277905"/>
          </a:xfrm>
        </p:spPr>
        <p:txBody>
          <a:bodyPr/>
          <a:lstStyle>
            <a:lvl1pPr marL="265113" indent="-265113">
              <a:buClrTx/>
              <a:buFont typeface="Wingdings" pitchFamily="2" charset="2"/>
              <a:buChar char="§"/>
              <a:defRPr sz="1800" b="1" baseline="0">
                <a:latin typeface="Arial" pitchFamily="34" charset="0"/>
                <a:ea typeface="맑은 고딕" pitchFamily="50" charset="-127"/>
                <a:cs typeface="Arial"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내용 개체 틀 2"/>
          <p:cNvSpPr>
            <a:spLocks noGrp="1"/>
          </p:cNvSpPr>
          <p:nvPr>
            <p:ph idx="10"/>
          </p:nvPr>
        </p:nvSpPr>
        <p:spPr>
          <a:xfrm>
            <a:off x="526984" y="421435"/>
            <a:ext cx="9529893" cy="365130"/>
          </a:xfrm>
          <a:ln w="50800">
            <a:noFill/>
            <a:prstDash val="sysDot"/>
          </a:ln>
        </p:spPr>
        <p:txBody>
          <a:bodyPr anchor="ctr"/>
          <a:lstStyle>
            <a:lvl1pPr marL="208250" indent="-208250">
              <a:buClrTx/>
              <a:buFontTx/>
              <a:buNone/>
              <a:defRPr sz="2400" b="1" baseline="0">
                <a:solidFill>
                  <a:srgbClr val="C00000"/>
                </a:solidFill>
                <a:latin typeface="Arial" panose="020B0604020202020204" pitchFamily="34" charset="0"/>
                <a:ea typeface="HY견고딕" pitchFamily="18" charset="-127"/>
                <a:cs typeface="Arial" pitchFamily="34" charset="0"/>
              </a:defRPr>
            </a:lvl1pPr>
            <a:lvl2pPr marL="615693" indent="-208250">
              <a:defRPr sz="1800" b="0">
                <a:latin typeface="맑은 고딕" pitchFamily="50" charset="-127"/>
                <a:ea typeface="맑은 고딕" pitchFamily="50" charset="-127"/>
              </a:defRPr>
            </a:lvl2pPr>
            <a:lvl3pPr marL="1024947" indent="-210060">
              <a:defRPr sz="1600" b="0">
                <a:latin typeface="맑은 고딕" pitchFamily="50" charset="-127"/>
                <a:ea typeface="맑은 고딕" pitchFamily="50" charset="-127"/>
              </a:defRPr>
            </a:lvl3pPr>
            <a:lvl4pPr marL="1432392" indent="-210060">
              <a:buFont typeface="Wingdings" pitchFamily="2" charset="2"/>
              <a:buChar char="Ø"/>
              <a:defRPr sz="1400" b="0">
                <a:latin typeface="맑은 고딕" pitchFamily="50" charset="-127"/>
                <a:ea typeface="맑은 고딕" pitchFamily="50" charset="-127"/>
              </a:defRPr>
            </a:lvl4pPr>
            <a:lvl5pPr marL="1839835" indent="-199195">
              <a:defRPr sz="1400" b="0">
                <a:latin typeface="맑은 고딕" pitchFamily="50" charset="-127"/>
                <a:ea typeface="맑은 고딕" pitchFamily="50" charset="-127"/>
              </a:defRPr>
            </a:lvl5pPr>
          </a:lstStyle>
          <a:p>
            <a:pPr lvl="0"/>
            <a:r>
              <a:rPr lang="ko-KR" altLang="en-US" dirty="0"/>
              <a:t>마스터 텍스트 스타일을 편집합니다</a:t>
            </a:r>
          </a:p>
        </p:txBody>
      </p:sp>
      <p:grpSp>
        <p:nvGrpSpPr>
          <p:cNvPr id="10" name="그룹 9">
            <a:extLst>
              <a:ext uri="{FF2B5EF4-FFF2-40B4-BE49-F238E27FC236}">
                <a16:creationId xmlns:a16="http://schemas.microsoft.com/office/drawing/2014/main" id="{9750BC28-0D7B-4415-88F1-B58E27D6447C}"/>
              </a:ext>
            </a:extLst>
          </p:cNvPr>
          <p:cNvGrpSpPr/>
          <p:nvPr userDrawn="1"/>
        </p:nvGrpSpPr>
        <p:grpSpPr>
          <a:xfrm>
            <a:off x="7902984" y="36215"/>
            <a:ext cx="2379207" cy="418774"/>
            <a:chOff x="131757" y="57524"/>
            <a:chExt cx="2379207" cy="418774"/>
          </a:xfrm>
        </p:grpSpPr>
        <p:pic>
          <p:nvPicPr>
            <p:cNvPr id="11" name="그림 10">
              <a:extLst>
                <a:ext uri="{FF2B5EF4-FFF2-40B4-BE49-F238E27FC236}">
                  <a16:creationId xmlns:a16="http://schemas.microsoft.com/office/drawing/2014/main" id="{B77C7876-0B01-48AB-BF89-89DD03D78A9D}"/>
                </a:ext>
              </a:extLst>
            </p:cNvPr>
            <p:cNvPicPr>
              <a:picLocks noChangeAspect="1"/>
            </p:cNvPicPr>
            <p:nvPr/>
          </p:nvPicPr>
          <p:blipFill>
            <a:blip r:embed="rId2"/>
            <a:stretch>
              <a:fillRect/>
            </a:stretch>
          </p:blipFill>
          <p:spPr>
            <a:xfrm>
              <a:off x="131757" y="57524"/>
              <a:ext cx="418774" cy="418774"/>
            </a:xfrm>
            <a:prstGeom prst="rect">
              <a:avLst/>
            </a:prstGeom>
          </p:spPr>
        </p:pic>
        <p:pic>
          <p:nvPicPr>
            <p:cNvPr id="12" name="그림 11">
              <a:extLst>
                <a:ext uri="{FF2B5EF4-FFF2-40B4-BE49-F238E27FC236}">
                  <a16:creationId xmlns:a16="http://schemas.microsoft.com/office/drawing/2014/main" id="{323599A5-A4BF-45BE-AE74-3FC6D1EF7CB9}"/>
                </a:ext>
              </a:extLst>
            </p:cNvPr>
            <p:cNvPicPr>
              <a:picLocks noChangeAspect="1"/>
            </p:cNvPicPr>
            <p:nvPr/>
          </p:nvPicPr>
          <p:blipFill>
            <a:blip r:embed="rId3"/>
            <a:stretch>
              <a:fillRect/>
            </a:stretch>
          </p:blipFill>
          <p:spPr>
            <a:xfrm>
              <a:off x="596516" y="146177"/>
              <a:ext cx="358669" cy="241468"/>
            </a:xfrm>
            <a:prstGeom prst="rect">
              <a:avLst/>
            </a:prstGeom>
          </p:spPr>
        </p:pic>
        <p:pic>
          <p:nvPicPr>
            <p:cNvPr id="13" name="그림 12">
              <a:extLst>
                <a:ext uri="{FF2B5EF4-FFF2-40B4-BE49-F238E27FC236}">
                  <a16:creationId xmlns:a16="http://schemas.microsoft.com/office/drawing/2014/main" id="{C050777A-9BA0-457C-B73E-49052A5516CF}"/>
                </a:ext>
              </a:extLst>
            </p:cNvPr>
            <p:cNvPicPr>
              <a:picLocks noChangeAspect="1"/>
            </p:cNvPicPr>
            <p:nvPr/>
          </p:nvPicPr>
          <p:blipFill>
            <a:blip r:embed="rId4"/>
            <a:stretch>
              <a:fillRect/>
            </a:stretch>
          </p:blipFill>
          <p:spPr>
            <a:xfrm>
              <a:off x="1028564" y="115047"/>
              <a:ext cx="358669" cy="303728"/>
            </a:xfrm>
            <a:prstGeom prst="rect">
              <a:avLst/>
            </a:prstGeom>
          </p:spPr>
        </p:pic>
        <p:pic>
          <p:nvPicPr>
            <p:cNvPr id="14" name="그림 13">
              <a:extLst>
                <a:ext uri="{FF2B5EF4-FFF2-40B4-BE49-F238E27FC236}">
                  <a16:creationId xmlns:a16="http://schemas.microsoft.com/office/drawing/2014/main" id="{7CEFDEDD-7980-4E84-9DE4-093EC837B458}"/>
                </a:ext>
              </a:extLst>
            </p:cNvPr>
            <p:cNvPicPr>
              <a:picLocks noChangeAspect="1"/>
            </p:cNvPicPr>
            <p:nvPr/>
          </p:nvPicPr>
          <p:blipFill>
            <a:blip r:embed="rId5"/>
            <a:stretch>
              <a:fillRect/>
            </a:stretch>
          </p:blipFill>
          <p:spPr>
            <a:xfrm>
              <a:off x="1424608" y="87376"/>
              <a:ext cx="477661" cy="359069"/>
            </a:xfrm>
            <a:prstGeom prst="rect">
              <a:avLst/>
            </a:prstGeom>
          </p:spPr>
        </p:pic>
        <p:pic>
          <p:nvPicPr>
            <p:cNvPr id="15" name="그림 14">
              <a:extLst>
                <a:ext uri="{FF2B5EF4-FFF2-40B4-BE49-F238E27FC236}">
                  <a16:creationId xmlns:a16="http://schemas.microsoft.com/office/drawing/2014/main" id="{27307A9D-7F17-452B-8380-4EA420FDC90F}"/>
                </a:ext>
              </a:extLst>
            </p:cNvPr>
            <p:cNvPicPr>
              <a:picLocks noChangeAspect="1"/>
            </p:cNvPicPr>
            <p:nvPr/>
          </p:nvPicPr>
          <p:blipFill>
            <a:blip r:embed="rId6"/>
            <a:stretch>
              <a:fillRect/>
            </a:stretch>
          </p:blipFill>
          <p:spPr>
            <a:xfrm>
              <a:off x="1712640" y="85910"/>
              <a:ext cx="798324" cy="362002"/>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16" name="제목 개체 틀 1">
            <a:extLst>
              <a:ext uri="{FF2B5EF4-FFF2-40B4-BE49-F238E27FC236}">
                <a16:creationId xmlns:a16="http://schemas.microsoft.com/office/drawing/2014/main" id="{0A3C19FD-C6AD-4A52-9E44-CF920FDB5351}"/>
              </a:ext>
            </a:extLst>
          </p:cNvPr>
          <p:cNvSpPr>
            <a:spLocks noGrp="1"/>
          </p:cNvSpPr>
          <p:nvPr>
            <p:ph type="title"/>
          </p:nvPr>
        </p:nvSpPr>
        <p:spPr bwMode="auto">
          <a:xfrm>
            <a:off x="1026221" y="1908422"/>
            <a:ext cx="8640960" cy="1569661"/>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lvl1pPr>
              <a:defRPr kumimoji="1" lang="ko-KR" altLang="en-US" sz="3200" b="1" kern="1200" dirty="0" smtClean="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defRPr>
            </a:lvl1pPr>
          </a:lstStyle>
          <a:p>
            <a:pPr lvl="0"/>
            <a:r>
              <a:rPr lang="ko-KR" altLang="en-US" dirty="0"/>
              <a:t>마스터 제목 스타일 편집</a:t>
            </a:r>
          </a:p>
        </p:txBody>
      </p:sp>
      <p:sp>
        <p:nvSpPr>
          <p:cNvPr id="19" name="내용 개체 틀 2">
            <a:extLst>
              <a:ext uri="{FF2B5EF4-FFF2-40B4-BE49-F238E27FC236}">
                <a16:creationId xmlns:a16="http://schemas.microsoft.com/office/drawing/2014/main" id="{510A6C93-99CD-478F-AAB6-4EBA46D87762}"/>
              </a:ext>
            </a:extLst>
          </p:cNvPr>
          <p:cNvSpPr>
            <a:spLocks noGrp="1"/>
          </p:cNvSpPr>
          <p:nvPr>
            <p:ph idx="11" hasCustomPrompt="1"/>
          </p:nvPr>
        </p:nvSpPr>
        <p:spPr>
          <a:xfrm>
            <a:off x="302656" y="4716735"/>
            <a:ext cx="10079285" cy="461666"/>
          </a:xfrm>
        </p:spPr>
        <p:txBody>
          <a:bodyPr/>
          <a:lstStyle>
            <a:lvl1pPr marL="0" indent="0" algn="ctr">
              <a:buClrTx/>
              <a:buFont typeface="Wingdings" pitchFamily="2" charset="2"/>
              <a:buNone/>
              <a:defRPr kumimoji="1" lang="ko-KR" altLang="en-US" sz="2400" b="1" kern="1200" dirty="0" smtClean="0">
                <a:solidFill>
                  <a:schemeClr val="tx1">
                    <a:lumMod val="65000"/>
                    <a:lumOff val="35000"/>
                  </a:schemeClr>
                </a:solidFill>
                <a:latin typeface="Arial" panose="020B0604020202020204" pitchFamily="34" charset="0"/>
                <a:ea typeface="KoPubWorld돋움체 Medium" panose="000006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
        <p:nvSpPr>
          <p:cNvPr id="20" name="내용 개체 틀 2">
            <a:extLst>
              <a:ext uri="{FF2B5EF4-FFF2-40B4-BE49-F238E27FC236}">
                <a16:creationId xmlns:a16="http://schemas.microsoft.com/office/drawing/2014/main" id="{4FBD87FE-8BA8-4A95-8F0D-3B2E78C691C8}"/>
              </a:ext>
            </a:extLst>
          </p:cNvPr>
          <p:cNvSpPr>
            <a:spLocks noGrp="1"/>
          </p:cNvSpPr>
          <p:nvPr>
            <p:ph idx="12" hasCustomPrompt="1"/>
          </p:nvPr>
        </p:nvSpPr>
        <p:spPr>
          <a:xfrm>
            <a:off x="302655" y="5220791"/>
            <a:ext cx="10079285" cy="360040"/>
          </a:xfrm>
        </p:spPr>
        <p:txBody>
          <a:bodyPr/>
          <a:lstStyle>
            <a:lvl1pPr marL="0" indent="0" algn="ctr">
              <a:buClrTx/>
              <a:buFont typeface="Wingdings" pitchFamily="2" charset="2"/>
              <a:buNone/>
              <a:defRPr kumimoji="1" lang="ko-KR" altLang="en-US" sz="1800" kern="1200" dirty="0" smtClean="0">
                <a:solidFill>
                  <a:schemeClr val="tx1">
                    <a:lumMod val="65000"/>
                    <a:lumOff val="35000"/>
                  </a:schemeClr>
                </a:solidFill>
                <a:latin typeface="Arial" panose="020B0604020202020204" pitchFamily="34" charset="0"/>
                <a:ea typeface="KoPubWorld돋움체 Light" panose="000003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Tree>
    <p:extLst>
      <p:ext uri="{BB962C8B-B14F-4D97-AF65-F5344CB8AC3E}">
        <p14:creationId xmlns:p14="http://schemas.microsoft.com/office/powerpoint/2010/main" val="17296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3" name="TextBox 2">
            <a:extLst>
              <a:ext uri="{FF2B5EF4-FFF2-40B4-BE49-F238E27FC236}">
                <a16:creationId xmlns:a16="http://schemas.microsoft.com/office/drawing/2014/main" id="{47EAB9C4-A266-43FB-AACD-DA4BC2D0C967}"/>
              </a:ext>
            </a:extLst>
          </p:cNvPr>
          <p:cNvSpPr txBox="1"/>
          <p:nvPr userDrawn="1"/>
        </p:nvSpPr>
        <p:spPr>
          <a:xfrm>
            <a:off x="1026220" y="2772519"/>
            <a:ext cx="8640960" cy="1015663"/>
          </a:xfrm>
          <a:prstGeom prst="rect">
            <a:avLst/>
          </a:prstGeom>
          <a:noFill/>
        </p:spPr>
        <p:txBody>
          <a:bodyPr wrap="square" rtlCol="0">
            <a:spAutoFit/>
          </a:bodyPr>
          <a:lstStyle/>
          <a:p>
            <a:pPr algn="ctr"/>
            <a:r>
              <a:rPr kumimoji="1" lang="en-US" altLang="ko-KR"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rPr>
              <a:t>Thank you</a:t>
            </a:r>
            <a:endParaRPr kumimoji="1" lang="ko-KR" altLang="en-US"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endParaRPr>
          </a:p>
        </p:txBody>
      </p:sp>
    </p:spTree>
    <p:extLst>
      <p:ext uri="{BB962C8B-B14F-4D97-AF65-F5344CB8AC3E}">
        <p14:creationId xmlns:p14="http://schemas.microsoft.com/office/powerpoint/2010/main" val="33344372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534988" y="303213"/>
            <a:ext cx="9623425" cy="1260475"/>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p>
            <a:pPr lvl="0"/>
            <a:r>
              <a:rPr lang="ko-KR" altLang="en-US"/>
              <a:t>마스터 제목 스타일 편집</a:t>
            </a:r>
          </a:p>
        </p:txBody>
      </p:sp>
      <p:sp>
        <p:nvSpPr>
          <p:cNvPr id="1027" name="텍스트 개체 틀 2"/>
          <p:cNvSpPr>
            <a:spLocks noGrp="1"/>
          </p:cNvSpPr>
          <p:nvPr>
            <p:ph type="body" idx="1"/>
          </p:nvPr>
        </p:nvSpPr>
        <p:spPr bwMode="auto">
          <a:xfrm>
            <a:off x="534988" y="1763713"/>
            <a:ext cx="9623425" cy="4991100"/>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534988" y="7008813"/>
            <a:ext cx="2495550" cy="401637"/>
          </a:xfrm>
          <a:prstGeom prst="rect">
            <a:avLst/>
          </a:prstGeom>
        </p:spPr>
        <p:txBody>
          <a:bodyPr vert="horz" lIns="104306" tIns="52153" rIns="104306" bIns="52153" rtlCol="0" anchor="ctr"/>
          <a:lstStyle>
            <a:lvl1pPr algn="l" defTabSz="1043056" fontAlgn="auto">
              <a:spcBef>
                <a:spcPts val="0"/>
              </a:spcBef>
              <a:spcAft>
                <a:spcPts val="0"/>
              </a:spcAft>
              <a:defRPr kumimoji="0" sz="1400">
                <a:solidFill>
                  <a:schemeClr val="tx1">
                    <a:tint val="75000"/>
                  </a:schemeClr>
                </a:solidFill>
                <a:latin typeface="+mn-lt"/>
                <a:ea typeface="+mn-ea"/>
              </a:defRPr>
            </a:lvl1pPr>
          </a:lstStyle>
          <a:p>
            <a:pPr>
              <a:defRPr/>
            </a:pPr>
            <a:fld id="{7872B9CA-AB7C-47D1-8D03-AAD05741BA44}" type="datetimeFigureOut">
              <a:rPr lang="ko-KR" altLang="en-US"/>
              <a:pPr>
                <a:defRPr/>
              </a:pPr>
              <a:t>2022-02-15</a:t>
            </a:fld>
            <a:endParaRPr lang="ko-KR" altLang="en-US"/>
          </a:p>
        </p:txBody>
      </p:sp>
      <p:sp>
        <p:nvSpPr>
          <p:cNvPr id="5" name="바닥글 개체 틀 4"/>
          <p:cNvSpPr>
            <a:spLocks noGrp="1"/>
          </p:cNvSpPr>
          <p:nvPr>
            <p:ph type="ftr" sz="quarter" idx="3"/>
          </p:nvPr>
        </p:nvSpPr>
        <p:spPr>
          <a:xfrm>
            <a:off x="3652838" y="7008813"/>
            <a:ext cx="3387725" cy="401637"/>
          </a:xfrm>
          <a:prstGeom prst="rect">
            <a:avLst/>
          </a:prstGeom>
        </p:spPr>
        <p:txBody>
          <a:bodyPr vert="horz" lIns="104306" tIns="52153" rIns="104306" bIns="52153" rtlCol="0" anchor="ctr"/>
          <a:lstStyle>
            <a:lvl1pPr algn="ctr" defTabSz="1043056" fontAlgn="auto">
              <a:spcBef>
                <a:spcPts val="0"/>
              </a:spcBef>
              <a:spcAft>
                <a:spcPts val="0"/>
              </a:spcAft>
              <a:defRPr kumimoji="0" sz="1400">
                <a:solidFill>
                  <a:schemeClr val="tx1">
                    <a:tint val="75000"/>
                  </a:schemeClr>
                </a:solidFill>
                <a:latin typeface="+mn-lt"/>
                <a:ea typeface="+mn-ea"/>
              </a:defRPr>
            </a:lvl1pPr>
          </a:lstStyle>
          <a:p>
            <a:pPr>
              <a:defRPr/>
            </a:pPr>
            <a:endParaRPr lang="ko-KR" altLang="en-US"/>
          </a:p>
        </p:txBody>
      </p:sp>
      <p:sp>
        <p:nvSpPr>
          <p:cNvPr id="6" name="슬라이드 번호 개체 틀 5"/>
          <p:cNvSpPr>
            <a:spLocks noGrp="1"/>
          </p:cNvSpPr>
          <p:nvPr>
            <p:ph type="sldNum" sz="quarter" idx="4"/>
          </p:nvPr>
        </p:nvSpPr>
        <p:spPr>
          <a:xfrm>
            <a:off x="7662863" y="7008813"/>
            <a:ext cx="2495550" cy="401637"/>
          </a:xfrm>
          <a:prstGeom prst="rect">
            <a:avLst/>
          </a:prstGeom>
        </p:spPr>
        <p:txBody>
          <a:bodyPr vert="horz" lIns="104306" tIns="52153" rIns="104306" bIns="52153" rtlCol="0" anchor="ctr"/>
          <a:lstStyle>
            <a:lvl1pPr algn="r" defTabSz="1043056" fontAlgn="auto">
              <a:spcBef>
                <a:spcPts val="0"/>
              </a:spcBef>
              <a:spcAft>
                <a:spcPts val="0"/>
              </a:spcAft>
              <a:defRPr kumimoji="0" sz="1400">
                <a:solidFill>
                  <a:schemeClr val="tx1">
                    <a:tint val="75000"/>
                  </a:schemeClr>
                </a:solidFill>
                <a:latin typeface="+mn-lt"/>
                <a:ea typeface="+mn-ea"/>
              </a:defRPr>
            </a:lvl1pPr>
          </a:lstStyle>
          <a:p>
            <a:pPr>
              <a:defRPr/>
            </a:pPr>
            <a:fld id="{6F6B85A7-04CA-4851-A782-98DA6DDA6A7C}"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4119" r:id="rId1"/>
    <p:sldLayoutId id="2147484122" r:id="rId2"/>
    <p:sldLayoutId id="2147484123" r:id="rId3"/>
  </p:sldLayoutIdLst>
  <p:txStyles>
    <p:titleStyle>
      <a:lvl1pPr algn="ctr" defTabSz="1042988" rtl="0" eaLnBrk="0" fontAlgn="base" latinLnBrk="1" hangingPunct="0">
        <a:spcBef>
          <a:spcPct val="0"/>
        </a:spcBef>
        <a:spcAft>
          <a:spcPct val="0"/>
        </a:spcAft>
        <a:defRPr sz="5000" kern="1200">
          <a:solidFill>
            <a:schemeClr val="tx1"/>
          </a:solidFill>
          <a:latin typeface="+mj-lt"/>
          <a:ea typeface="+mj-ea"/>
          <a:cs typeface="+mj-cs"/>
        </a:defRPr>
      </a:lvl1pPr>
      <a:lvl2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2pPr>
      <a:lvl3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3pPr>
      <a:lvl4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4pPr>
      <a:lvl5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5pPr>
      <a:lvl6pPr marL="4572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6pPr>
      <a:lvl7pPr marL="9144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7pPr>
      <a:lvl8pPr marL="13716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8pPr>
      <a:lvl9pPr marL="18288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9pPr>
    </p:titleStyle>
    <p:bodyStyle>
      <a:lvl1pPr marL="390525" indent="-390525" algn="l" defTabSz="1042988" rtl="0" eaLnBrk="0" fontAlgn="base" latinLnBrk="1" hangingPunct="0">
        <a:spcBef>
          <a:spcPct val="20000"/>
        </a:spcBef>
        <a:spcAft>
          <a:spcPct val="0"/>
        </a:spcAft>
        <a:buFont typeface="Arial" charset="0"/>
        <a:buChar char="•"/>
        <a:defRPr sz="3700" kern="1200">
          <a:solidFill>
            <a:schemeClr val="tx1"/>
          </a:solidFill>
          <a:latin typeface="+mn-lt"/>
          <a:ea typeface="+mn-ea"/>
          <a:cs typeface="+mn-cs"/>
        </a:defRPr>
      </a:lvl1pPr>
      <a:lvl2pPr marL="846138" indent="-325438" algn="l" defTabSz="1042988"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2pPr>
      <a:lvl3pPr marL="1303338" indent="-260350" algn="l" defTabSz="1042988" rtl="0" eaLnBrk="0" fontAlgn="base" latinLnBrk="1" hangingPunct="0">
        <a:spcBef>
          <a:spcPct val="20000"/>
        </a:spcBef>
        <a:spcAft>
          <a:spcPct val="0"/>
        </a:spcAft>
        <a:buFont typeface="Arial" charset="0"/>
        <a:buChar char="•"/>
        <a:defRPr sz="2700" kern="1200">
          <a:solidFill>
            <a:schemeClr val="tx1"/>
          </a:solidFill>
          <a:latin typeface="+mn-lt"/>
          <a:ea typeface="+mn-ea"/>
          <a:cs typeface="+mn-cs"/>
        </a:defRPr>
      </a:lvl3pPr>
      <a:lvl4pPr marL="1824038"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4pPr>
      <a:lvl5pPr marL="2346325"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ko-KR"/>
      </a:defPPr>
      <a:lvl1pPr marL="0" algn="l" defTabSz="1043056" rtl="0" eaLnBrk="1" latinLnBrk="1" hangingPunct="1">
        <a:defRPr sz="2100" kern="1200">
          <a:solidFill>
            <a:schemeClr val="tx1"/>
          </a:solidFill>
          <a:latin typeface="+mn-lt"/>
          <a:ea typeface="+mn-ea"/>
          <a:cs typeface="+mn-cs"/>
        </a:defRPr>
      </a:lvl1pPr>
      <a:lvl2pPr marL="521528" algn="l" defTabSz="1043056" rtl="0" eaLnBrk="1" latinLnBrk="1" hangingPunct="1">
        <a:defRPr sz="2100" kern="1200">
          <a:solidFill>
            <a:schemeClr val="tx1"/>
          </a:solidFill>
          <a:latin typeface="+mn-lt"/>
          <a:ea typeface="+mn-ea"/>
          <a:cs typeface="+mn-cs"/>
        </a:defRPr>
      </a:lvl2pPr>
      <a:lvl3pPr marL="1043056" algn="l" defTabSz="1043056" rtl="0" eaLnBrk="1" latinLnBrk="1" hangingPunct="1">
        <a:defRPr sz="2100" kern="1200">
          <a:solidFill>
            <a:schemeClr val="tx1"/>
          </a:solidFill>
          <a:latin typeface="+mn-lt"/>
          <a:ea typeface="+mn-ea"/>
          <a:cs typeface="+mn-cs"/>
        </a:defRPr>
      </a:lvl3pPr>
      <a:lvl4pPr marL="1564584" algn="l" defTabSz="1043056" rtl="0" eaLnBrk="1" latinLnBrk="1" hangingPunct="1">
        <a:defRPr sz="2100" kern="1200">
          <a:solidFill>
            <a:schemeClr val="tx1"/>
          </a:solidFill>
          <a:latin typeface="+mn-lt"/>
          <a:ea typeface="+mn-ea"/>
          <a:cs typeface="+mn-cs"/>
        </a:defRPr>
      </a:lvl4pPr>
      <a:lvl5pPr marL="2086112" algn="l" defTabSz="1043056" rtl="0" eaLnBrk="1" latinLnBrk="1" hangingPunct="1">
        <a:defRPr sz="2100" kern="1200">
          <a:solidFill>
            <a:schemeClr val="tx1"/>
          </a:solidFill>
          <a:latin typeface="+mn-lt"/>
          <a:ea typeface="+mn-ea"/>
          <a:cs typeface="+mn-cs"/>
        </a:defRPr>
      </a:lvl5pPr>
      <a:lvl6pPr marL="2607640" algn="l" defTabSz="1043056" rtl="0" eaLnBrk="1" latinLnBrk="1" hangingPunct="1">
        <a:defRPr sz="2100" kern="1200">
          <a:solidFill>
            <a:schemeClr val="tx1"/>
          </a:solidFill>
          <a:latin typeface="+mn-lt"/>
          <a:ea typeface="+mn-ea"/>
          <a:cs typeface="+mn-cs"/>
        </a:defRPr>
      </a:lvl6pPr>
      <a:lvl7pPr marL="3129168" algn="l" defTabSz="1043056" rtl="0" eaLnBrk="1" latinLnBrk="1" hangingPunct="1">
        <a:defRPr sz="2100" kern="1200">
          <a:solidFill>
            <a:schemeClr val="tx1"/>
          </a:solidFill>
          <a:latin typeface="+mn-lt"/>
          <a:ea typeface="+mn-ea"/>
          <a:cs typeface="+mn-cs"/>
        </a:defRPr>
      </a:lvl7pPr>
      <a:lvl8pPr marL="3650696" algn="l" defTabSz="1043056" rtl="0" eaLnBrk="1" latinLnBrk="1" hangingPunct="1">
        <a:defRPr sz="2100" kern="1200">
          <a:solidFill>
            <a:schemeClr val="tx1"/>
          </a:solidFill>
          <a:latin typeface="+mn-lt"/>
          <a:ea typeface="+mn-ea"/>
          <a:cs typeface="+mn-cs"/>
        </a:defRPr>
      </a:lvl8pPr>
      <a:lvl9pPr marL="4172224" algn="l" defTabSz="1043056" rtl="0" eaLnBrk="1" latinLnBrk="1"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hyperlink" Target="mailto:jinganglee@sunmoon.ac.kr"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jpe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microsoft.com/office/2007/relationships/hdphoto" Target="../media/hdphoto2.wdp"/></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635479-C163-468C-9B0E-7FABBC01740B}"/>
              </a:ext>
            </a:extLst>
          </p:cNvPr>
          <p:cNvSpPr>
            <a:spLocks noGrp="1"/>
          </p:cNvSpPr>
          <p:nvPr>
            <p:ph type="title"/>
          </p:nvPr>
        </p:nvSpPr>
        <p:spPr/>
        <p:txBody>
          <a:bodyPr/>
          <a:lstStyle/>
          <a:p>
            <a:pPr>
              <a:lnSpc>
                <a:spcPct val="150000"/>
              </a:lnSpc>
            </a:pPr>
            <a:r>
              <a:rPr lang="en-US" altLang="ko-KR"/>
              <a:t>BIM &amp; Smart Construction</a:t>
            </a:r>
            <a:br>
              <a:rPr lang="en-US" altLang="ko-KR"/>
            </a:br>
            <a:r>
              <a:rPr lang="en-US" altLang="ko-KR" sz="1800" kern="0" spc="0">
                <a:solidFill>
                  <a:srgbClr val="000000"/>
                </a:solidFill>
                <a:effectLst/>
                <a:latin typeface="함초롬바탕" panose="02030604000101010101" pitchFamily="18" charset="-127"/>
                <a:ea typeface="HY신명조" panose="02030600000101010101" pitchFamily="18" charset="-127"/>
              </a:rPr>
              <a:t>Technologies for Tracking the Construction Process and </a:t>
            </a:r>
            <a:br>
              <a:rPr lang="en-US" altLang="ko-KR" sz="1800" kern="0" spc="0">
                <a:solidFill>
                  <a:srgbClr val="000000"/>
                </a:solidFill>
                <a:effectLst/>
                <a:latin typeface="함초롬바탕" panose="02030604000101010101" pitchFamily="18" charset="-127"/>
                <a:ea typeface="HY신명조" panose="02030600000101010101" pitchFamily="18" charset="-127"/>
              </a:rPr>
            </a:br>
            <a:r>
              <a:rPr lang="en-US" altLang="ko-KR" sz="1800" kern="0" spc="0">
                <a:solidFill>
                  <a:srgbClr val="000000"/>
                </a:solidFill>
                <a:effectLst/>
                <a:latin typeface="함초롬바탕" panose="02030604000101010101" pitchFamily="18" charset="-127"/>
                <a:ea typeface="HY신명조" panose="02030600000101010101" pitchFamily="18" charset="-127"/>
              </a:rPr>
              <a:t>Problem Identification at the Early Stages of Construction</a:t>
            </a:r>
            <a:endParaRPr lang="ko-KR" altLang="en-US" dirty="0"/>
          </a:p>
        </p:txBody>
      </p:sp>
      <p:sp>
        <p:nvSpPr>
          <p:cNvPr id="3" name="내용 개체 틀 2">
            <a:extLst>
              <a:ext uri="{FF2B5EF4-FFF2-40B4-BE49-F238E27FC236}">
                <a16:creationId xmlns:a16="http://schemas.microsoft.com/office/drawing/2014/main" id="{DDC2D895-F6B7-4A37-931A-9B945E924358}"/>
              </a:ext>
            </a:extLst>
          </p:cNvPr>
          <p:cNvSpPr>
            <a:spLocks noGrp="1"/>
          </p:cNvSpPr>
          <p:nvPr>
            <p:ph idx="11"/>
          </p:nvPr>
        </p:nvSpPr>
        <p:spPr/>
        <p:txBody>
          <a:bodyPr/>
          <a:lstStyle/>
          <a:p>
            <a:r>
              <a:rPr lang="en-US" altLang="ko-KR"/>
              <a:t>Lee, Jin Gang</a:t>
            </a:r>
            <a:endParaRPr lang="ko-KR" altLang="en-US" dirty="0"/>
          </a:p>
        </p:txBody>
      </p:sp>
      <p:sp>
        <p:nvSpPr>
          <p:cNvPr id="4" name="내용 개체 틀 3">
            <a:extLst>
              <a:ext uri="{FF2B5EF4-FFF2-40B4-BE49-F238E27FC236}">
                <a16:creationId xmlns:a16="http://schemas.microsoft.com/office/drawing/2014/main" id="{A1C8EE53-ECFB-4FF6-AC63-0AAE914BADFC}"/>
              </a:ext>
            </a:extLst>
          </p:cNvPr>
          <p:cNvSpPr>
            <a:spLocks noGrp="1"/>
          </p:cNvSpPr>
          <p:nvPr>
            <p:ph idx="12"/>
          </p:nvPr>
        </p:nvSpPr>
        <p:spPr/>
        <p:txBody>
          <a:bodyPr/>
          <a:lstStyle/>
          <a:p>
            <a:r>
              <a:rPr lang="en-US" altLang="ko-KR"/>
              <a:t>Sunmoon University</a:t>
            </a:r>
            <a:endParaRPr lang="ko-KR" altLang="en-US" dirty="0"/>
          </a:p>
        </p:txBody>
      </p:sp>
    </p:spTree>
    <p:extLst>
      <p:ext uri="{BB962C8B-B14F-4D97-AF65-F5344CB8AC3E}">
        <p14:creationId xmlns:p14="http://schemas.microsoft.com/office/powerpoint/2010/main" val="2120833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Design Coordination / Collaboration</a:t>
            </a:r>
          </a:p>
          <a:p>
            <a:pPr lvl="1"/>
            <a:r>
              <a:rPr lang="en-US" altLang="ko-KR" dirty="0"/>
              <a:t>A collaborative process between various specialties such as architecture, structure, MEP, etc..</a:t>
            </a:r>
          </a:p>
          <a:p>
            <a:pPr lvl="1"/>
            <a:r>
              <a:rPr lang="en-US" altLang="ko-KR" dirty="0"/>
              <a:t>Design collaboration is the process of integrating design proposals from individual specialties.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pic>
        <p:nvPicPr>
          <p:cNvPr id="4" name="그림 3"/>
          <p:cNvPicPr>
            <a:picLocks noChangeAspect="1"/>
          </p:cNvPicPr>
          <p:nvPr/>
        </p:nvPicPr>
        <p:blipFill>
          <a:blip r:embed="rId3"/>
          <a:stretch>
            <a:fillRect/>
          </a:stretch>
        </p:blipFill>
        <p:spPr>
          <a:xfrm>
            <a:off x="1891505" y="2664507"/>
            <a:ext cx="6800850" cy="3590925"/>
          </a:xfrm>
          <a:prstGeom prst="rect">
            <a:avLst/>
          </a:prstGeom>
        </p:spPr>
      </p:pic>
    </p:spTree>
    <p:extLst>
      <p:ext uri="{BB962C8B-B14F-4D97-AF65-F5344CB8AC3E}">
        <p14:creationId xmlns:p14="http://schemas.microsoft.com/office/powerpoint/2010/main" val="3363955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Design Coordination / Collaboration</a:t>
            </a:r>
          </a:p>
          <a:p>
            <a:pPr lvl="1"/>
            <a:r>
              <a:rPr lang="en-US" altLang="ko-KR" dirty="0"/>
              <a:t>There are hundreds or thousands of issues to be resolved in the design collaboration process, </a:t>
            </a:r>
            <a:br>
              <a:rPr lang="en-US" altLang="ko-KR" dirty="0"/>
            </a:br>
            <a:r>
              <a:rPr lang="en-US" altLang="ko-KR" dirty="0"/>
              <a:t>which consumes considerable time.</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grpSp>
        <p:nvGrpSpPr>
          <p:cNvPr id="5" name="Group 1">
            <a:extLst>
              <a:ext uri="{FF2B5EF4-FFF2-40B4-BE49-F238E27FC236}">
                <a16:creationId xmlns:a16="http://schemas.microsoft.com/office/drawing/2014/main" id="{1370E410-8E29-5046-A8EB-198543BE21A5}"/>
              </a:ext>
            </a:extLst>
          </p:cNvPr>
          <p:cNvGrpSpPr/>
          <p:nvPr/>
        </p:nvGrpSpPr>
        <p:grpSpPr>
          <a:xfrm>
            <a:off x="1189177" y="3492599"/>
            <a:ext cx="8205506" cy="1602478"/>
            <a:chOff x="717728" y="3517557"/>
            <a:chExt cx="8205506" cy="1602478"/>
          </a:xfrm>
        </p:grpSpPr>
        <p:pic>
          <p:nvPicPr>
            <p:cNvPr id="6" name="Picture 2" descr="http://www.clker.com/cliparts/3/Y/u/R/5/7/ticking-clock-frame-7-hi.png">
              <a:extLst>
                <a:ext uri="{FF2B5EF4-FFF2-40B4-BE49-F238E27FC236}">
                  <a16:creationId xmlns:a16="http://schemas.microsoft.com/office/drawing/2014/main" id="{D42BF59C-F6E0-4743-94B9-F1923DA9A3C4}"/>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71162" y="3638445"/>
              <a:ext cx="1486546" cy="14815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clker.com/cliparts/3/Y/u/R/5/7/ticking-clock-frame-7-hi.png">
              <a:extLst>
                <a:ext uri="{FF2B5EF4-FFF2-40B4-BE49-F238E27FC236}">
                  <a16:creationId xmlns:a16="http://schemas.microsoft.com/office/drawing/2014/main" id="{0F12A796-0349-C245-BC7B-99BF5CCB6665}"/>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86769" y="3638445"/>
              <a:ext cx="1486546" cy="14815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clker.com/cliparts/3/Y/u/R/5/7/ticking-clock-frame-7-hi.png">
              <a:extLst>
                <a:ext uri="{FF2B5EF4-FFF2-40B4-BE49-F238E27FC236}">
                  <a16:creationId xmlns:a16="http://schemas.microsoft.com/office/drawing/2014/main" id="{1CF0B687-8AB8-0940-8069-58E271A3C3D8}"/>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2376" y="3638445"/>
              <a:ext cx="1486546" cy="1481590"/>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7">
              <a:extLst>
                <a:ext uri="{FF2B5EF4-FFF2-40B4-BE49-F238E27FC236}">
                  <a16:creationId xmlns:a16="http://schemas.microsoft.com/office/drawing/2014/main" id="{529FFD34-D775-A84F-809F-3B70CA8A6DDC}"/>
                </a:ext>
              </a:extLst>
            </p:cNvPr>
            <p:cNvSpPr/>
            <p:nvPr/>
          </p:nvSpPr>
          <p:spPr>
            <a:xfrm>
              <a:off x="3379552" y="3517557"/>
              <a:ext cx="2649946" cy="151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2741AF"/>
                  </a:solidFill>
                </a:rPr>
                <a:t>24 hours</a:t>
              </a:r>
            </a:p>
            <a:p>
              <a:pPr algn="ctr"/>
              <a:r>
                <a:rPr lang="en-US" altLang="ko-KR" b="1" dirty="0">
                  <a:solidFill>
                    <a:srgbClr val="2741AF"/>
                  </a:solidFill>
                </a:rPr>
                <a:t>per week</a:t>
              </a:r>
              <a:endParaRPr lang="ko-KR" altLang="en-US" b="1" dirty="0">
                <a:solidFill>
                  <a:srgbClr val="2741AF"/>
                </a:solidFill>
              </a:endParaRPr>
            </a:p>
          </p:txBody>
        </p:sp>
        <p:sp>
          <p:nvSpPr>
            <p:cNvPr id="10" name="직사각형 8">
              <a:extLst>
                <a:ext uri="{FF2B5EF4-FFF2-40B4-BE49-F238E27FC236}">
                  <a16:creationId xmlns:a16="http://schemas.microsoft.com/office/drawing/2014/main" id="{B1CAD6AA-F77E-714F-9499-94D863E11631}"/>
                </a:ext>
              </a:extLst>
            </p:cNvPr>
            <p:cNvSpPr/>
            <p:nvPr/>
          </p:nvSpPr>
          <p:spPr>
            <a:xfrm>
              <a:off x="717728" y="3517557"/>
              <a:ext cx="2649946" cy="151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2741AF"/>
                  </a:solidFill>
                </a:rPr>
                <a:t>40-50% of</a:t>
              </a:r>
              <a:br>
                <a:rPr lang="en-US" altLang="ko-KR" b="1">
                  <a:solidFill>
                    <a:srgbClr val="2741AF"/>
                  </a:solidFill>
                </a:rPr>
              </a:br>
              <a:r>
                <a:rPr lang="en-US" altLang="ko-KR" b="1">
                  <a:solidFill>
                    <a:srgbClr val="2741AF"/>
                  </a:solidFill>
                </a:rPr>
                <a:t>total work hours</a:t>
              </a:r>
              <a:endParaRPr lang="ko-KR" altLang="en-US" b="1">
                <a:solidFill>
                  <a:srgbClr val="2741AF"/>
                </a:solidFill>
              </a:endParaRPr>
            </a:p>
          </p:txBody>
        </p:sp>
        <p:sp>
          <p:nvSpPr>
            <p:cNvPr id="11" name="직사각형 9">
              <a:extLst>
                <a:ext uri="{FF2B5EF4-FFF2-40B4-BE49-F238E27FC236}">
                  <a16:creationId xmlns:a16="http://schemas.microsoft.com/office/drawing/2014/main" id="{370E970D-41D9-4E42-AD48-42E1252A6AC7}"/>
                </a:ext>
              </a:extLst>
            </p:cNvPr>
            <p:cNvSpPr/>
            <p:nvPr/>
          </p:nvSpPr>
          <p:spPr>
            <a:xfrm>
              <a:off x="6010816" y="3517557"/>
              <a:ext cx="2912418" cy="15170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2741AF"/>
                  </a:solidFill>
                </a:rPr>
                <a:t>Some meetings</a:t>
              </a:r>
              <a:br>
                <a:rPr lang="en-US" altLang="ko-KR" b="1">
                  <a:solidFill>
                    <a:srgbClr val="2741AF"/>
                  </a:solidFill>
                </a:rPr>
              </a:br>
              <a:r>
                <a:rPr lang="en-US" altLang="ko-KR" b="1">
                  <a:solidFill>
                    <a:srgbClr val="2741AF"/>
                  </a:solidFill>
                </a:rPr>
                <a:t>often take 3 hours</a:t>
              </a:r>
              <a:endParaRPr lang="ko-KR" altLang="en-US" b="1">
                <a:solidFill>
                  <a:srgbClr val="2741AF"/>
                </a:solidFill>
              </a:endParaRPr>
            </a:p>
          </p:txBody>
        </p:sp>
      </p:grpSp>
    </p:spTree>
    <p:extLst>
      <p:ext uri="{BB962C8B-B14F-4D97-AF65-F5344CB8AC3E}">
        <p14:creationId xmlns:p14="http://schemas.microsoft.com/office/powerpoint/2010/main" val="238705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a:t>3D Visualization</a:t>
            </a:r>
            <a:endParaRPr lang="en-US" altLang="ko-KR" dirty="0"/>
          </a:p>
          <a:p>
            <a:pPr lvl="1"/>
            <a:r>
              <a:rPr lang="en-US" altLang="ko-KR" dirty="0"/>
              <a:t>2D vs 3D </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pic>
        <p:nvPicPr>
          <p:cNvPr id="26" name="그림 25"/>
          <p:cNvPicPr>
            <a:picLocks noChangeAspect="1"/>
          </p:cNvPicPr>
          <p:nvPr/>
        </p:nvPicPr>
        <p:blipFill>
          <a:blip r:embed="rId3"/>
          <a:stretch>
            <a:fillRect/>
          </a:stretch>
        </p:blipFill>
        <p:spPr>
          <a:xfrm>
            <a:off x="1571116" y="1800411"/>
            <a:ext cx="7441627" cy="5395398"/>
          </a:xfrm>
          <a:prstGeom prst="rect">
            <a:avLst/>
          </a:prstGeom>
        </p:spPr>
      </p:pic>
    </p:spTree>
    <p:extLst>
      <p:ext uri="{BB962C8B-B14F-4D97-AF65-F5344CB8AC3E}">
        <p14:creationId xmlns:p14="http://schemas.microsoft.com/office/powerpoint/2010/main" val="2781616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3D Visualization</a:t>
            </a:r>
          </a:p>
          <a:p>
            <a:pPr lvl="1"/>
            <a:r>
              <a:rPr lang="en-US" altLang="ko-KR" dirty="0"/>
              <a:t>2D: Separated, Manual → Error prone, Time-consuming</a:t>
            </a:r>
          </a:p>
          <a:p>
            <a:pPr lvl="1"/>
            <a:r>
              <a:rPr lang="en-US" altLang="ko-KR" dirty="0"/>
              <a:t>3D: Integrated, Digital → Effective Communication</a:t>
            </a:r>
          </a:p>
          <a:p>
            <a:pPr lvl="1"/>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sp>
        <p:nvSpPr>
          <p:cNvPr id="5" name="TextBox 4">
            <a:extLst>
              <a:ext uri="{FF2B5EF4-FFF2-40B4-BE49-F238E27FC236}">
                <a16:creationId xmlns:a16="http://schemas.microsoft.com/office/drawing/2014/main" id="{3F2F263F-0249-43E0-A454-E9481E707E45}"/>
              </a:ext>
            </a:extLst>
          </p:cNvPr>
          <p:cNvSpPr txBox="1"/>
          <p:nvPr/>
        </p:nvSpPr>
        <p:spPr>
          <a:xfrm>
            <a:off x="6094352" y="4027207"/>
            <a:ext cx="402557" cy="370943"/>
          </a:xfrm>
          <a:prstGeom prst="rect">
            <a:avLst/>
          </a:prstGeom>
          <a:noFill/>
        </p:spPr>
        <p:txBody>
          <a:bodyPr wrap="none" rtlCol="0">
            <a:spAutoFit/>
          </a:bodyPr>
          <a:lstStyle/>
          <a:p>
            <a:r>
              <a:rPr lang="en-US" altLang="ko-KR" b="1" dirty="0"/>
              <a:t>vs</a:t>
            </a:r>
            <a:endParaRPr lang="ko-KR" altLang="en-US" b="1" dirty="0"/>
          </a:p>
        </p:txBody>
      </p:sp>
      <p:pic>
        <p:nvPicPr>
          <p:cNvPr id="7" name="Picture 3">
            <a:extLst>
              <a:ext uri="{FF2B5EF4-FFF2-40B4-BE49-F238E27FC236}">
                <a16:creationId xmlns:a16="http://schemas.microsoft.com/office/drawing/2014/main" id="{0F133004-1515-43D8-86D0-E87C40554FB2}"/>
              </a:ext>
            </a:extLst>
          </p:cNvPr>
          <p:cNvPicPr>
            <a:picLocks noChangeAspect="1"/>
          </p:cNvPicPr>
          <p:nvPr/>
        </p:nvPicPr>
        <p:blipFill rotWithShape="1">
          <a:blip r:embed="rId3"/>
          <a:srcRect l="47922"/>
          <a:stretch/>
        </p:blipFill>
        <p:spPr>
          <a:xfrm>
            <a:off x="6869055" y="3060551"/>
            <a:ext cx="2699753" cy="2401425"/>
          </a:xfrm>
          <a:prstGeom prst="rect">
            <a:avLst/>
          </a:prstGeom>
        </p:spPr>
      </p:pic>
      <p:pic>
        <p:nvPicPr>
          <p:cNvPr id="8" name="Picture 3">
            <a:extLst>
              <a:ext uri="{FF2B5EF4-FFF2-40B4-BE49-F238E27FC236}">
                <a16:creationId xmlns:a16="http://schemas.microsoft.com/office/drawing/2014/main" id="{5B42C1D2-8FF1-471A-A86E-ECA4804C46CF}"/>
              </a:ext>
            </a:extLst>
          </p:cNvPr>
          <p:cNvPicPr>
            <a:picLocks noChangeAspect="1"/>
          </p:cNvPicPr>
          <p:nvPr/>
        </p:nvPicPr>
        <p:blipFill>
          <a:blip r:embed="rId4"/>
          <a:stretch>
            <a:fillRect/>
          </a:stretch>
        </p:blipFill>
        <p:spPr>
          <a:xfrm>
            <a:off x="738188" y="3060551"/>
            <a:ext cx="4997888" cy="2401425"/>
          </a:xfrm>
          <a:prstGeom prst="rect">
            <a:avLst/>
          </a:prstGeom>
        </p:spPr>
      </p:pic>
    </p:spTree>
    <p:extLst>
      <p:ext uri="{BB962C8B-B14F-4D97-AF65-F5344CB8AC3E}">
        <p14:creationId xmlns:p14="http://schemas.microsoft.com/office/powerpoint/2010/main" val="126804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3D Visualization</a:t>
            </a:r>
          </a:p>
          <a:p>
            <a:pPr lvl="1"/>
            <a:r>
              <a:rPr lang="en-US" altLang="ko-KR" dirty="0"/>
              <a:t>Model-based Design Coordination Process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grpSp>
        <p:nvGrpSpPr>
          <p:cNvPr id="4" name="그룹 3"/>
          <p:cNvGrpSpPr/>
          <p:nvPr/>
        </p:nvGrpSpPr>
        <p:grpSpPr>
          <a:xfrm>
            <a:off x="1458268" y="2556495"/>
            <a:ext cx="8279705" cy="3724229"/>
            <a:chOff x="1241065" y="2620501"/>
            <a:chExt cx="8279705" cy="3724229"/>
          </a:xfrm>
        </p:grpSpPr>
        <p:sp>
          <p:nvSpPr>
            <p:cNvPr id="5" name="오각형 4">
              <a:extLst>
                <a:ext uri="{FF2B5EF4-FFF2-40B4-BE49-F238E27FC236}">
                  <a16:creationId xmlns:a16="http://schemas.microsoft.com/office/drawing/2014/main" id="{B3B658B7-CE4A-485B-A4F7-0F251682AC2C}"/>
                </a:ext>
              </a:extLst>
            </p:cNvPr>
            <p:cNvSpPr/>
            <p:nvPr/>
          </p:nvSpPr>
          <p:spPr bwMode="auto">
            <a:xfrm>
              <a:off x="1241065" y="2628503"/>
              <a:ext cx="2657475" cy="427102"/>
            </a:xfrm>
            <a:prstGeom prst="homePlate">
              <a:avLst>
                <a:gd name="adj" fmla="val 75714"/>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20000"/>
                </a:spcBef>
                <a:spcAft>
                  <a:spcPct val="0"/>
                </a:spcAft>
                <a:buClrTx/>
                <a:buSzTx/>
                <a:buFontTx/>
                <a:buNone/>
                <a:tabLst/>
              </a:pPr>
              <a:r>
                <a:rPr lang="en-US" altLang="ko-KR" sz="1400" dirty="0">
                  <a:solidFill>
                    <a:schemeClr val="tx1"/>
                  </a:solidFill>
                  <a:latin typeface="Tahoma" pitchFamily="34" charset="0"/>
                  <a:ea typeface="Tahoma" pitchFamily="34" charset="0"/>
                  <a:cs typeface="Tahoma" pitchFamily="34" charset="0"/>
                </a:rPr>
                <a:t>Model Creation</a:t>
              </a:r>
              <a:endParaRPr lang="ko-KR" altLang="en-US" sz="1400" dirty="0">
                <a:solidFill>
                  <a:schemeClr val="tx1"/>
                </a:solidFill>
                <a:latin typeface="Tahoma" pitchFamily="34" charset="0"/>
                <a:ea typeface="Tahoma" pitchFamily="34" charset="0"/>
                <a:cs typeface="Tahoma" pitchFamily="34" charset="0"/>
              </a:endParaRPr>
            </a:p>
          </p:txBody>
        </p:sp>
        <p:sp>
          <p:nvSpPr>
            <p:cNvPr id="6" name="오각형 5">
              <a:extLst>
                <a:ext uri="{FF2B5EF4-FFF2-40B4-BE49-F238E27FC236}">
                  <a16:creationId xmlns:a16="http://schemas.microsoft.com/office/drawing/2014/main" id="{E77594CE-77BE-4144-AE3D-4C2CDA5F1AF3}"/>
                </a:ext>
              </a:extLst>
            </p:cNvPr>
            <p:cNvSpPr/>
            <p:nvPr/>
          </p:nvSpPr>
          <p:spPr bwMode="auto">
            <a:xfrm>
              <a:off x="3798528" y="2628503"/>
              <a:ext cx="2657475" cy="427102"/>
            </a:xfrm>
            <a:prstGeom prst="homePlate">
              <a:avLst>
                <a:gd name="adj" fmla="val 75714"/>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a:spcBef>
                  <a:spcPct val="20000"/>
                </a:spcBef>
              </a:pPr>
              <a:r>
                <a:rPr lang="en-US" altLang="ko-KR" sz="1400" dirty="0">
                  <a:solidFill>
                    <a:schemeClr val="tx1"/>
                  </a:solidFill>
                  <a:latin typeface="Tahoma" pitchFamily="34" charset="0"/>
                  <a:ea typeface="Tahoma" pitchFamily="34" charset="0"/>
                  <a:cs typeface="Tahoma" pitchFamily="34" charset="0"/>
                </a:rPr>
                <a:t>Model Management</a:t>
              </a:r>
              <a:endParaRPr lang="ko-KR" altLang="en-US" sz="1400" dirty="0">
                <a:solidFill>
                  <a:schemeClr val="tx1"/>
                </a:solidFill>
                <a:latin typeface="Tahoma" pitchFamily="34" charset="0"/>
                <a:ea typeface="Tahoma" pitchFamily="34" charset="0"/>
                <a:cs typeface="Tahoma" pitchFamily="34" charset="0"/>
              </a:endParaRPr>
            </a:p>
          </p:txBody>
        </p:sp>
        <p:sp>
          <p:nvSpPr>
            <p:cNvPr id="7" name="오각형 6">
              <a:extLst>
                <a:ext uri="{FF2B5EF4-FFF2-40B4-BE49-F238E27FC236}">
                  <a16:creationId xmlns:a16="http://schemas.microsoft.com/office/drawing/2014/main" id="{09D5E5EA-7AC6-43FB-8239-3BDAB30028AB}"/>
                </a:ext>
              </a:extLst>
            </p:cNvPr>
            <p:cNvSpPr/>
            <p:nvPr/>
          </p:nvSpPr>
          <p:spPr bwMode="auto">
            <a:xfrm>
              <a:off x="6355990" y="2620501"/>
              <a:ext cx="2657475" cy="427102"/>
            </a:xfrm>
            <a:prstGeom prst="homePlate">
              <a:avLst>
                <a:gd name="adj" fmla="val 75714"/>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algn="ctr">
                <a:spcBef>
                  <a:spcPct val="20000"/>
                </a:spcBef>
              </a:pPr>
              <a:r>
                <a:rPr lang="en-US" altLang="ko-KR" sz="1400" dirty="0">
                  <a:solidFill>
                    <a:schemeClr val="tx1"/>
                  </a:solidFill>
                  <a:latin typeface="Tahoma" pitchFamily="34" charset="0"/>
                  <a:ea typeface="Tahoma" pitchFamily="34" charset="0"/>
                  <a:cs typeface="Tahoma" pitchFamily="34" charset="0"/>
                </a:rPr>
                <a:t>Communication</a:t>
              </a:r>
              <a:endParaRPr lang="ko-KR" altLang="en-US" sz="1400" dirty="0">
                <a:solidFill>
                  <a:schemeClr val="tx1"/>
                </a:solidFill>
                <a:latin typeface="Tahoma" pitchFamily="34" charset="0"/>
                <a:ea typeface="Tahoma" pitchFamily="34" charset="0"/>
                <a:cs typeface="Tahoma" pitchFamily="34" charset="0"/>
              </a:endParaRPr>
            </a:p>
          </p:txBody>
        </p:sp>
        <p:grpSp>
          <p:nvGrpSpPr>
            <p:cNvPr id="8" name="그룹 7">
              <a:extLst>
                <a:ext uri="{FF2B5EF4-FFF2-40B4-BE49-F238E27FC236}">
                  <a16:creationId xmlns:a16="http://schemas.microsoft.com/office/drawing/2014/main" id="{E27A533F-6703-4A82-85A7-782CB3D44DEE}"/>
                </a:ext>
              </a:extLst>
            </p:cNvPr>
            <p:cNvGrpSpPr/>
            <p:nvPr/>
          </p:nvGrpSpPr>
          <p:grpSpPr>
            <a:xfrm>
              <a:off x="6332177" y="3217520"/>
              <a:ext cx="2762250" cy="1653261"/>
              <a:chOff x="2140404" y="2381964"/>
              <a:chExt cx="4631871" cy="2581612"/>
            </a:xfrm>
          </p:grpSpPr>
          <p:pic>
            <p:nvPicPr>
              <p:cNvPr id="9" name="Picture 2" descr="http://cem.snu.ac.kr/board_snu01/snu_data_010/snu_file_011/research/1825677510_b7e9860a_Web%2Bbased%2BDistributed%2BConstruction%2BInformation%2BSystem%2B2-1.gif">
                <a:extLst>
                  <a:ext uri="{FF2B5EF4-FFF2-40B4-BE49-F238E27FC236}">
                    <a16:creationId xmlns:a16="http://schemas.microsoft.com/office/drawing/2014/main" id="{4C2A3498-B635-4423-8252-C1449D569B29}"/>
                  </a:ext>
                </a:extLst>
              </p:cNvPr>
              <p:cNvPicPr>
                <a:picLocks noChangeAspect="1" noChangeArrowheads="1"/>
              </p:cNvPicPr>
              <p:nvPr/>
            </p:nvPicPr>
            <p:blipFill>
              <a:blip r:embed="rId3" cstate="print"/>
              <a:srcRect/>
              <a:stretch>
                <a:fillRect/>
              </a:stretch>
            </p:blipFill>
            <p:spPr bwMode="auto">
              <a:xfrm>
                <a:off x="2911475" y="2568575"/>
                <a:ext cx="3053512" cy="2203450"/>
              </a:xfrm>
              <a:prstGeom prst="rect">
                <a:avLst/>
              </a:prstGeom>
              <a:noFill/>
            </p:spPr>
          </p:pic>
          <p:sp>
            <p:nvSpPr>
              <p:cNvPr id="10" name="직사각형 9">
                <a:extLst>
                  <a:ext uri="{FF2B5EF4-FFF2-40B4-BE49-F238E27FC236}">
                    <a16:creationId xmlns:a16="http://schemas.microsoft.com/office/drawing/2014/main" id="{1B076A8D-1B6D-41D4-89D9-939435FA99FA}"/>
                  </a:ext>
                </a:extLst>
              </p:cNvPr>
              <p:cNvSpPr/>
              <p:nvPr/>
            </p:nvSpPr>
            <p:spPr>
              <a:xfrm>
                <a:off x="3683454" y="2381964"/>
                <a:ext cx="1450521" cy="295612"/>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en-US" altLang="ko-KR" sz="500" b="1">
                    <a:solidFill>
                      <a:schemeClr val="accent6">
                        <a:lumMod val="75000"/>
                      </a:schemeClr>
                    </a:solidFill>
                    <a:latin typeface="+mn-lt"/>
                  </a:rPr>
                  <a:t>Owner</a:t>
                </a:r>
                <a:endParaRPr lang="ko-KR" altLang="en-US" sz="500" b="1">
                  <a:solidFill>
                    <a:schemeClr val="accent6">
                      <a:lumMod val="75000"/>
                    </a:schemeClr>
                  </a:solidFill>
                  <a:latin typeface="+mn-lt"/>
                </a:endParaRPr>
              </a:p>
            </p:txBody>
          </p:sp>
          <p:sp>
            <p:nvSpPr>
              <p:cNvPr id="11" name="직사각형 10">
                <a:extLst>
                  <a:ext uri="{FF2B5EF4-FFF2-40B4-BE49-F238E27FC236}">
                    <a16:creationId xmlns:a16="http://schemas.microsoft.com/office/drawing/2014/main" id="{780388FC-BBAB-4BB6-83B3-FC34F42860FC}"/>
                  </a:ext>
                </a:extLst>
              </p:cNvPr>
              <p:cNvSpPr/>
              <p:nvPr/>
            </p:nvSpPr>
            <p:spPr>
              <a:xfrm>
                <a:off x="4626430" y="2620089"/>
                <a:ext cx="1450521" cy="295612"/>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en-US" altLang="ko-KR" sz="500" b="1">
                    <a:solidFill>
                      <a:schemeClr val="accent6">
                        <a:lumMod val="75000"/>
                      </a:schemeClr>
                    </a:solidFill>
                    <a:latin typeface="+mn-lt"/>
                  </a:rPr>
                  <a:t>Architect</a:t>
                </a:r>
                <a:endParaRPr lang="ko-KR" altLang="en-US" sz="500" b="1">
                  <a:solidFill>
                    <a:schemeClr val="accent6">
                      <a:lumMod val="75000"/>
                    </a:schemeClr>
                  </a:solidFill>
                  <a:latin typeface="+mn-lt"/>
                </a:endParaRPr>
              </a:p>
            </p:txBody>
          </p:sp>
          <p:sp>
            <p:nvSpPr>
              <p:cNvPr id="12" name="직사각형 11">
                <a:extLst>
                  <a:ext uri="{FF2B5EF4-FFF2-40B4-BE49-F238E27FC236}">
                    <a16:creationId xmlns:a16="http://schemas.microsoft.com/office/drawing/2014/main" id="{AF9A0D79-1BC9-45A5-A64A-4B99B0973A8D}"/>
                  </a:ext>
                </a:extLst>
              </p:cNvPr>
              <p:cNvSpPr/>
              <p:nvPr/>
            </p:nvSpPr>
            <p:spPr>
              <a:xfrm>
                <a:off x="5321754" y="3353515"/>
                <a:ext cx="1450521" cy="295612"/>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en-US" altLang="ko-KR" sz="500" b="1">
                    <a:solidFill>
                      <a:schemeClr val="accent6">
                        <a:lumMod val="75000"/>
                      </a:schemeClr>
                    </a:solidFill>
                    <a:latin typeface="+mn-lt"/>
                  </a:rPr>
                  <a:t>Contractor</a:t>
                </a:r>
                <a:endParaRPr lang="ko-KR" altLang="en-US" sz="500" b="1">
                  <a:solidFill>
                    <a:schemeClr val="accent6">
                      <a:lumMod val="75000"/>
                    </a:schemeClr>
                  </a:solidFill>
                  <a:latin typeface="+mn-lt"/>
                </a:endParaRPr>
              </a:p>
            </p:txBody>
          </p:sp>
          <p:sp>
            <p:nvSpPr>
              <p:cNvPr id="13" name="직사각형 12">
                <a:extLst>
                  <a:ext uri="{FF2B5EF4-FFF2-40B4-BE49-F238E27FC236}">
                    <a16:creationId xmlns:a16="http://schemas.microsoft.com/office/drawing/2014/main" id="{F8117576-216C-40DF-B516-747C3C1947C1}"/>
                  </a:ext>
                </a:extLst>
              </p:cNvPr>
              <p:cNvSpPr/>
              <p:nvPr/>
            </p:nvSpPr>
            <p:spPr>
              <a:xfrm>
                <a:off x="5131254" y="4229814"/>
                <a:ext cx="1450521" cy="295612"/>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en-US" altLang="ko-KR" sz="500" b="1">
                    <a:solidFill>
                      <a:schemeClr val="accent6">
                        <a:lumMod val="75000"/>
                      </a:schemeClr>
                    </a:solidFill>
                    <a:latin typeface="+mn-lt"/>
                  </a:rPr>
                  <a:t>Subcontractor</a:t>
                </a:r>
                <a:endParaRPr lang="ko-KR" altLang="en-US" sz="500" b="1">
                  <a:solidFill>
                    <a:schemeClr val="accent6">
                      <a:lumMod val="75000"/>
                    </a:schemeClr>
                  </a:solidFill>
                  <a:latin typeface="+mn-lt"/>
                </a:endParaRPr>
              </a:p>
            </p:txBody>
          </p:sp>
          <p:sp>
            <p:nvSpPr>
              <p:cNvPr id="14" name="직사각형 13">
                <a:extLst>
                  <a:ext uri="{FF2B5EF4-FFF2-40B4-BE49-F238E27FC236}">
                    <a16:creationId xmlns:a16="http://schemas.microsoft.com/office/drawing/2014/main" id="{3F312208-7876-46FA-92D7-3FB8FDEBC66A}"/>
                  </a:ext>
                </a:extLst>
              </p:cNvPr>
              <p:cNvSpPr/>
              <p:nvPr/>
            </p:nvSpPr>
            <p:spPr>
              <a:xfrm>
                <a:off x="3721554" y="4667964"/>
                <a:ext cx="1450521" cy="295612"/>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en-US" altLang="ko-KR" sz="500" b="1">
                    <a:solidFill>
                      <a:schemeClr val="accent6">
                        <a:lumMod val="75000"/>
                      </a:schemeClr>
                    </a:solidFill>
                    <a:latin typeface="+mn-lt"/>
                  </a:rPr>
                  <a:t>Engineer</a:t>
                </a:r>
                <a:endParaRPr lang="ko-KR" altLang="en-US" sz="500" b="1">
                  <a:solidFill>
                    <a:schemeClr val="accent6">
                      <a:lumMod val="75000"/>
                    </a:schemeClr>
                  </a:solidFill>
                  <a:latin typeface="+mn-lt"/>
                </a:endParaRPr>
              </a:p>
            </p:txBody>
          </p:sp>
          <p:sp>
            <p:nvSpPr>
              <p:cNvPr id="15" name="직사각형 14">
                <a:extLst>
                  <a:ext uri="{FF2B5EF4-FFF2-40B4-BE49-F238E27FC236}">
                    <a16:creationId xmlns:a16="http://schemas.microsoft.com/office/drawing/2014/main" id="{B6C1FEFD-5834-4730-8639-C33DAE6A69DE}"/>
                  </a:ext>
                </a:extLst>
              </p:cNvPr>
              <p:cNvSpPr/>
              <p:nvPr/>
            </p:nvSpPr>
            <p:spPr>
              <a:xfrm>
                <a:off x="2416628" y="4248865"/>
                <a:ext cx="1450521" cy="429981"/>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en-US" altLang="ko-KR" sz="500" b="1">
                    <a:solidFill>
                      <a:schemeClr val="accent6">
                        <a:lumMod val="75000"/>
                      </a:schemeClr>
                    </a:solidFill>
                    <a:latin typeface="+mn-lt"/>
                  </a:rPr>
                  <a:t>Construction</a:t>
                </a:r>
                <a:br>
                  <a:rPr lang="en-US" altLang="ko-KR" sz="500" b="1">
                    <a:solidFill>
                      <a:schemeClr val="accent6">
                        <a:lumMod val="75000"/>
                      </a:schemeClr>
                    </a:solidFill>
                    <a:latin typeface="+mn-lt"/>
                  </a:rPr>
                </a:br>
                <a:r>
                  <a:rPr lang="en-US" altLang="ko-KR" sz="500" b="1">
                    <a:solidFill>
                      <a:schemeClr val="accent6">
                        <a:lumMod val="75000"/>
                      </a:schemeClr>
                    </a:solidFill>
                    <a:latin typeface="+mn-lt"/>
                  </a:rPr>
                  <a:t>Manager</a:t>
                </a:r>
                <a:endParaRPr lang="ko-KR" altLang="en-US" sz="500" b="1">
                  <a:solidFill>
                    <a:schemeClr val="accent6">
                      <a:lumMod val="75000"/>
                    </a:schemeClr>
                  </a:solidFill>
                  <a:latin typeface="+mn-lt"/>
                </a:endParaRPr>
              </a:p>
            </p:txBody>
          </p:sp>
          <p:sp>
            <p:nvSpPr>
              <p:cNvPr id="16" name="직사각형 15">
                <a:extLst>
                  <a:ext uri="{FF2B5EF4-FFF2-40B4-BE49-F238E27FC236}">
                    <a16:creationId xmlns:a16="http://schemas.microsoft.com/office/drawing/2014/main" id="{103B4B85-4A31-4DD6-9AD5-1E0D4E1628B4}"/>
                  </a:ext>
                </a:extLst>
              </p:cNvPr>
              <p:cNvSpPr/>
              <p:nvPr/>
            </p:nvSpPr>
            <p:spPr>
              <a:xfrm>
                <a:off x="2140404" y="3305889"/>
                <a:ext cx="1450521" cy="295612"/>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en-US" altLang="ko-KR" sz="500" b="1">
                    <a:solidFill>
                      <a:schemeClr val="accent6">
                        <a:lumMod val="75000"/>
                      </a:schemeClr>
                    </a:solidFill>
                    <a:latin typeface="+mn-lt"/>
                  </a:rPr>
                  <a:t>MEP</a:t>
                </a:r>
                <a:endParaRPr lang="ko-KR" altLang="en-US" sz="500" b="1">
                  <a:solidFill>
                    <a:schemeClr val="accent6">
                      <a:lumMod val="75000"/>
                    </a:schemeClr>
                  </a:solidFill>
                  <a:latin typeface="+mn-lt"/>
                </a:endParaRPr>
              </a:p>
            </p:txBody>
          </p:sp>
          <p:sp>
            <p:nvSpPr>
              <p:cNvPr id="17" name="직사각형 16">
                <a:extLst>
                  <a:ext uri="{FF2B5EF4-FFF2-40B4-BE49-F238E27FC236}">
                    <a16:creationId xmlns:a16="http://schemas.microsoft.com/office/drawing/2014/main" id="{7CC94C18-C85D-42DE-A00A-D4CFAA1A2BEC}"/>
                  </a:ext>
                </a:extLst>
              </p:cNvPr>
              <p:cNvSpPr/>
              <p:nvPr/>
            </p:nvSpPr>
            <p:spPr>
              <a:xfrm>
                <a:off x="2445205" y="2629615"/>
                <a:ext cx="1450521" cy="429981"/>
              </a:xfrm>
              <a:prstGeom prst="rect">
                <a:avLst/>
              </a:prstGeom>
            </p:spPr>
            <p:txBody>
              <a:bodyPr wrap="square">
                <a:spAutoFit/>
              </a:bodyP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algn="ctr"/>
                <a:r>
                  <a:rPr lang="en-US" altLang="ko-KR" sz="500" b="1">
                    <a:solidFill>
                      <a:schemeClr val="accent6">
                        <a:lumMod val="75000"/>
                      </a:schemeClr>
                    </a:solidFill>
                    <a:latin typeface="+mn-lt"/>
                  </a:rPr>
                  <a:t>Facility</a:t>
                </a:r>
                <a:br>
                  <a:rPr lang="en-US" altLang="ko-KR" sz="500" b="1">
                    <a:solidFill>
                      <a:schemeClr val="accent6">
                        <a:lumMod val="75000"/>
                      </a:schemeClr>
                    </a:solidFill>
                    <a:latin typeface="+mn-lt"/>
                  </a:rPr>
                </a:br>
                <a:r>
                  <a:rPr lang="en-US" altLang="ko-KR" sz="500" b="1">
                    <a:solidFill>
                      <a:schemeClr val="accent6">
                        <a:lumMod val="75000"/>
                      </a:schemeClr>
                    </a:solidFill>
                    <a:latin typeface="+mn-lt"/>
                  </a:rPr>
                  <a:t>Manager</a:t>
                </a:r>
                <a:endParaRPr lang="ko-KR" altLang="en-US" sz="500" b="1">
                  <a:solidFill>
                    <a:schemeClr val="accent6">
                      <a:lumMod val="75000"/>
                    </a:schemeClr>
                  </a:solidFill>
                  <a:latin typeface="+mn-lt"/>
                </a:endParaRPr>
              </a:p>
            </p:txBody>
          </p:sp>
        </p:grpSp>
        <p:pic>
          <p:nvPicPr>
            <p:cNvPr id="18" name="Picture 8">
              <a:extLst>
                <a:ext uri="{FF2B5EF4-FFF2-40B4-BE49-F238E27FC236}">
                  <a16:creationId xmlns:a16="http://schemas.microsoft.com/office/drawing/2014/main" id="{002E39D9-93AC-4744-9798-E4017415934B}"/>
                </a:ext>
              </a:extLst>
            </p:cNvPr>
            <p:cNvPicPr>
              <a:picLocks noChangeAspect="1" noChangeArrowheads="1"/>
            </p:cNvPicPr>
            <p:nvPr/>
          </p:nvPicPr>
          <p:blipFill>
            <a:blip r:embed="rId4" cstate="print"/>
            <a:srcRect/>
            <a:stretch>
              <a:fillRect/>
            </a:stretch>
          </p:blipFill>
          <p:spPr bwMode="auto">
            <a:xfrm>
              <a:off x="1401753" y="3180034"/>
              <a:ext cx="2097355" cy="1738372"/>
            </a:xfrm>
            <a:prstGeom prst="rect">
              <a:avLst/>
            </a:prstGeom>
            <a:noFill/>
            <a:ln w="9525">
              <a:noFill/>
              <a:miter lim="800000"/>
              <a:headEnd/>
              <a:tailEnd/>
            </a:ln>
            <a:effectLst/>
          </p:spPr>
        </p:pic>
        <p:pic>
          <p:nvPicPr>
            <p:cNvPr id="19" name="Picture 10">
              <a:extLst>
                <a:ext uri="{FF2B5EF4-FFF2-40B4-BE49-F238E27FC236}">
                  <a16:creationId xmlns:a16="http://schemas.microsoft.com/office/drawing/2014/main" id="{A4C521D1-68B9-4562-8768-6E1745AD14D6}"/>
                </a:ext>
              </a:extLst>
            </p:cNvPr>
            <p:cNvPicPr>
              <a:picLocks noChangeAspect="1" noChangeArrowheads="1"/>
            </p:cNvPicPr>
            <p:nvPr/>
          </p:nvPicPr>
          <p:blipFill>
            <a:blip r:embed="rId5" cstate="print"/>
            <a:srcRect/>
            <a:stretch>
              <a:fillRect/>
            </a:stretch>
          </p:blipFill>
          <p:spPr bwMode="auto">
            <a:xfrm>
              <a:off x="4098511" y="3274670"/>
              <a:ext cx="1953054" cy="1530592"/>
            </a:xfrm>
            <a:prstGeom prst="rect">
              <a:avLst/>
            </a:prstGeom>
            <a:noFill/>
            <a:ln w="9525">
              <a:noFill/>
              <a:miter lim="800000"/>
              <a:headEnd/>
              <a:tailEnd/>
            </a:ln>
            <a:effectLst/>
          </p:spPr>
        </p:pic>
        <p:sp>
          <p:nvSpPr>
            <p:cNvPr id="20" name="오른쪽 화살표 21">
              <a:extLst>
                <a:ext uri="{FF2B5EF4-FFF2-40B4-BE49-F238E27FC236}">
                  <a16:creationId xmlns:a16="http://schemas.microsoft.com/office/drawing/2014/main" id="{38412F9B-89C0-4093-BC33-995EB10248CE}"/>
                </a:ext>
              </a:extLst>
            </p:cNvPr>
            <p:cNvSpPr/>
            <p:nvPr/>
          </p:nvSpPr>
          <p:spPr bwMode="auto">
            <a:xfrm>
              <a:off x="3613988" y="3901853"/>
              <a:ext cx="257175" cy="276225"/>
            </a:xfrm>
            <a:prstGeom prst="rightArrow">
              <a:avLst/>
            </a:prstGeom>
            <a:solidFill>
              <a:schemeClr val="bg1">
                <a:lumMod val="75000"/>
              </a:schemeClr>
            </a:solidFill>
            <a:ln w="12700">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20000"/>
                </a:spcBef>
                <a:spcAft>
                  <a:spcPct val="0"/>
                </a:spcAft>
                <a:buClrTx/>
                <a:buSzTx/>
                <a:buFontTx/>
                <a:buNone/>
                <a:tabLst/>
              </a:pPr>
              <a:endParaRPr kumimoji="1" lang="ko-KR" altLang="en-US" sz="1600" b="0" i="0" u="none" strike="noStrike" cap="none" normalizeH="0" baseline="0">
                <a:ln>
                  <a:noFill/>
                </a:ln>
                <a:solidFill>
                  <a:schemeClr val="tx1"/>
                </a:solidFill>
                <a:effectLst/>
                <a:latin typeface="Trebuchet MS" pitchFamily="34" charset="0"/>
              </a:endParaRPr>
            </a:p>
          </p:txBody>
        </p:sp>
        <p:sp>
          <p:nvSpPr>
            <p:cNvPr id="21" name="오른쪽 화살표 22">
              <a:extLst>
                <a:ext uri="{FF2B5EF4-FFF2-40B4-BE49-F238E27FC236}">
                  <a16:creationId xmlns:a16="http://schemas.microsoft.com/office/drawing/2014/main" id="{C4F8D878-D06A-4AF8-8F22-11B2278438B4}"/>
                </a:ext>
              </a:extLst>
            </p:cNvPr>
            <p:cNvSpPr/>
            <p:nvPr/>
          </p:nvSpPr>
          <p:spPr bwMode="auto">
            <a:xfrm>
              <a:off x="6231792" y="3901853"/>
              <a:ext cx="257175" cy="276225"/>
            </a:xfrm>
            <a:prstGeom prst="rightArrow">
              <a:avLst/>
            </a:prstGeom>
            <a:solidFill>
              <a:schemeClr val="bg1">
                <a:lumMod val="75000"/>
              </a:schemeClr>
            </a:solidFill>
            <a:ln w="12700">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1" hangingPunct="1">
                <a:lnSpc>
                  <a:spcPct val="100000"/>
                </a:lnSpc>
                <a:spcBef>
                  <a:spcPct val="20000"/>
                </a:spcBef>
                <a:spcAft>
                  <a:spcPct val="0"/>
                </a:spcAft>
                <a:buClrTx/>
                <a:buSzTx/>
                <a:buFontTx/>
                <a:buNone/>
                <a:tabLst/>
              </a:pPr>
              <a:endParaRPr kumimoji="1" lang="ko-KR" altLang="en-US" sz="1600" b="0" i="0" u="none" strike="noStrike" cap="none" normalizeH="0" baseline="0">
                <a:ln>
                  <a:noFill/>
                </a:ln>
                <a:solidFill>
                  <a:schemeClr val="tx1"/>
                </a:solidFill>
                <a:effectLst/>
                <a:latin typeface="Trebuchet MS" pitchFamily="34" charset="0"/>
              </a:endParaRPr>
            </a:p>
          </p:txBody>
        </p:sp>
        <p:sp>
          <p:nvSpPr>
            <p:cNvPr id="22" name="직사각형 21">
              <a:extLst>
                <a:ext uri="{FF2B5EF4-FFF2-40B4-BE49-F238E27FC236}">
                  <a16:creationId xmlns:a16="http://schemas.microsoft.com/office/drawing/2014/main" id="{3959A19B-8091-4096-89C2-5B3AD900E43A}"/>
                </a:ext>
              </a:extLst>
            </p:cNvPr>
            <p:cNvSpPr/>
            <p:nvPr/>
          </p:nvSpPr>
          <p:spPr>
            <a:xfrm>
              <a:off x="1342755" y="5042835"/>
              <a:ext cx="1960236" cy="498598"/>
            </a:xfrm>
            <a:prstGeom prst="rect">
              <a:avLst/>
            </a:prstGeom>
          </p:spPr>
          <p:txBody>
            <a:bodyPr wrap="square">
              <a:spAutoFit/>
            </a:bodyPr>
            <a:lstStyle/>
            <a:p>
              <a:pPr marL="171450" indent="-171450">
                <a:lnSpc>
                  <a:spcPct val="120000"/>
                </a:lnSpc>
                <a:spcBef>
                  <a:spcPts val="0"/>
                </a:spcBef>
                <a:spcAft>
                  <a:spcPts val="0"/>
                </a:spcAft>
                <a:buFont typeface="Wingdings" panose="05000000000000000000" pitchFamily="2" charset="2"/>
                <a:buChar char="§"/>
              </a:pPr>
              <a:r>
                <a:rPr lang="en-US" altLang="ko-KR" sz="1100">
                  <a:latin typeface="Tahoma" pitchFamily="34" charset="0"/>
                  <a:ea typeface="Tahoma" pitchFamily="34" charset="0"/>
                  <a:cs typeface="Tahoma" pitchFamily="34" charset="0"/>
                </a:rPr>
                <a:t>Create and submit model</a:t>
              </a:r>
              <a:br>
                <a:rPr lang="en-US" altLang="ko-KR" sz="1100">
                  <a:latin typeface="Tahoma" pitchFamily="34" charset="0"/>
                  <a:ea typeface="Tahoma" pitchFamily="34" charset="0"/>
                  <a:cs typeface="Tahoma" pitchFamily="34" charset="0"/>
                </a:rPr>
              </a:br>
              <a:r>
                <a:rPr lang="en-US" altLang="ko-KR" sz="1100">
                  <a:latin typeface="Tahoma" pitchFamily="34" charset="0"/>
                  <a:ea typeface="Tahoma" pitchFamily="34" charset="0"/>
                  <a:cs typeface="Tahoma" pitchFamily="34" charset="0"/>
                </a:rPr>
                <a:t>(BIM authoring tools)</a:t>
              </a:r>
            </a:p>
          </p:txBody>
        </p:sp>
        <p:sp>
          <p:nvSpPr>
            <p:cNvPr id="23" name="직사각형 22">
              <a:extLst>
                <a:ext uri="{FF2B5EF4-FFF2-40B4-BE49-F238E27FC236}">
                  <a16:creationId xmlns:a16="http://schemas.microsoft.com/office/drawing/2014/main" id="{232D9325-B19F-42FB-88CF-566EA8566990}"/>
                </a:ext>
              </a:extLst>
            </p:cNvPr>
            <p:cNvSpPr/>
            <p:nvPr/>
          </p:nvSpPr>
          <p:spPr>
            <a:xfrm>
              <a:off x="3798528" y="5042835"/>
              <a:ext cx="2830950" cy="1086131"/>
            </a:xfrm>
            <a:prstGeom prst="rect">
              <a:avLst/>
            </a:prstGeom>
          </p:spPr>
          <p:txBody>
            <a:bodyPr wrap="square">
              <a:spAutoFit/>
            </a:bodyPr>
            <a:lstStyle/>
            <a:p>
              <a:pPr marL="171450" indent="-171450">
                <a:lnSpc>
                  <a:spcPct val="120000"/>
                </a:lnSpc>
                <a:spcBef>
                  <a:spcPts val="0"/>
                </a:spcBef>
                <a:spcAft>
                  <a:spcPts val="0"/>
                </a:spcAft>
                <a:buFont typeface="Wingdings" panose="05000000000000000000" pitchFamily="2" charset="2"/>
                <a:buChar char="§"/>
              </a:pPr>
              <a:r>
                <a:rPr lang="en-US" altLang="ko-KR" sz="1100">
                  <a:latin typeface="Tahoma" pitchFamily="34" charset="0"/>
                  <a:ea typeface="Tahoma" pitchFamily="34" charset="0"/>
                  <a:cs typeface="Tahoma" pitchFamily="34" charset="0"/>
                </a:rPr>
                <a:t>Analyze the model and identify issues.</a:t>
              </a:r>
              <a:br>
                <a:rPr lang="en-US" altLang="ko-KR" sz="1100">
                  <a:latin typeface="Tahoma" pitchFamily="34" charset="0"/>
                  <a:ea typeface="Tahoma" pitchFamily="34" charset="0"/>
                  <a:cs typeface="Tahoma" pitchFamily="34" charset="0"/>
                </a:rPr>
              </a:br>
              <a:r>
                <a:rPr lang="en-US" altLang="ko-KR" sz="1100">
                  <a:latin typeface="Tahoma" pitchFamily="34" charset="0"/>
                  <a:ea typeface="Tahoma" pitchFamily="34" charset="0"/>
                  <a:cs typeface="Tahoma" pitchFamily="34" charset="0"/>
                </a:rPr>
                <a:t>(BIM analysis tools)</a:t>
              </a:r>
            </a:p>
            <a:p>
              <a:pPr marL="171450" indent="-171450">
                <a:lnSpc>
                  <a:spcPct val="120000"/>
                </a:lnSpc>
                <a:spcBef>
                  <a:spcPts val="0"/>
                </a:spcBef>
                <a:spcAft>
                  <a:spcPts val="0"/>
                </a:spcAft>
                <a:buFont typeface="Wingdings" panose="05000000000000000000" pitchFamily="2" charset="2"/>
                <a:buChar char="§"/>
              </a:pPr>
              <a:r>
                <a:rPr lang="en-US" altLang="ko-KR" sz="1100">
                  <a:latin typeface="Tahoma" pitchFamily="34" charset="0"/>
                  <a:ea typeface="Tahoma" pitchFamily="34" charset="0"/>
                  <a:cs typeface="Tahoma" pitchFamily="34" charset="0"/>
                </a:rPr>
                <a:t>Create coordination documents</a:t>
              </a:r>
            </a:p>
            <a:p>
              <a:pPr marL="171450" indent="-171450">
                <a:lnSpc>
                  <a:spcPct val="120000"/>
                </a:lnSpc>
                <a:spcBef>
                  <a:spcPts val="0"/>
                </a:spcBef>
                <a:spcAft>
                  <a:spcPts val="0"/>
                </a:spcAft>
                <a:buFont typeface="Wingdings" panose="05000000000000000000" pitchFamily="2" charset="2"/>
                <a:buChar char="§"/>
              </a:pPr>
              <a:r>
                <a:rPr lang="en-US" altLang="ko-KR" sz="1100">
                  <a:latin typeface="Tahoma" pitchFamily="34" charset="0"/>
                  <a:ea typeface="Tahoma" pitchFamily="34" charset="0"/>
                  <a:cs typeface="Tahoma" pitchFamily="34" charset="0"/>
                </a:rPr>
                <a:t>Add issue related information</a:t>
              </a:r>
              <a:br>
                <a:rPr lang="en-US" altLang="ko-KR" sz="1100">
                  <a:latin typeface="Tahoma" pitchFamily="34" charset="0"/>
                  <a:ea typeface="Tahoma" pitchFamily="34" charset="0"/>
                  <a:cs typeface="Tahoma" pitchFamily="34" charset="0"/>
                </a:rPr>
              </a:br>
              <a:r>
                <a:rPr lang="en-US" altLang="ko-KR" sz="1100">
                  <a:latin typeface="Tahoma" pitchFamily="34" charset="0"/>
                  <a:ea typeface="Tahoma" pitchFamily="34" charset="0"/>
                  <a:cs typeface="Tahoma" pitchFamily="34" charset="0"/>
                </a:rPr>
                <a:t>on model or coordiantion document</a:t>
              </a:r>
            </a:p>
          </p:txBody>
        </p:sp>
        <p:sp>
          <p:nvSpPr>
            <p:cNvPr id="24" name="직사각형 23">
              <a:extLst>
                <a:ext uri="{FF2B5EF4-FFF2-40B4-BE49-F238E27FC236}">
                  <a16:creationId xmlns:a16="http://schemas.microsoft.com/office/drawing/2014/main" id="{8A5445FB-A25D-4B93-8629-59F7B053A6E8}"/>
                </a:ext>
              </a:extLst>
            </p:cNvPr>
            <p:cNvSpPr/>
            <p:nvPr/>
          </p:nvSpPr>
          <p:spPr>
            <a:xfrm>
              <a:off x="6699254" y="5042835"/>
              <a:ext cx="2821516" cy="1301895"/>
            </a:xfrm>
            <a:prstGeom prst="rect">
              <a:avLst/>
            </a:prstGeom>
          </p:spPr>
          <p:txBody>
            <a:bodyPr wrap="square">
              <a:spAutoFit/>
            </a:bodyPr>
            <a:lstStyle/>
            <a:p>
              <a:pPr marL="171450" indent="-171450">
                <a:lnSpc>
                  <a:spcPct val="120000"/>
                </a:lnSpc>
                <a:spcBef>
                  <a:spcPts val="0"/>
                </a:spcBef>
                <a:spcAft>
                  <a:spcPts val="0"/>
                </a:spcAft>
                <a:buFont typeface="Wingdings" panose="05000000000000000000" pitchFamily="2" charset="2"/>
                <a:buChar char="§"/>
              </a:pPr>
              <a:r>
                <a:rPr lang="en-US" altLang="ko-KR" sz="1100">
                  <a:latin typeface="Tahoma" pitchFamily="34" charset="0"/>
                  <a:ea typeface="Tahoma" pitchFamily="34" charset="0"/>
                  <a:cs typeface="Tahoma" pitchFamily="34" charset="0"/>
                </a:rPr>
                <a:t>Check information of issues</a:t>
              </a:r>
              <a:br>
                <a:rPr lang="en-US" altLang="ko-KR" sz="1100">
                  <a:latin typeface="Tahoma" pitchFamily="34" charset="0"/>
                  <a:ea typeface="Tahoma" pitchFamily="34" charset="0"/>
                  <a:cs typeface="Tahoma" pitchFamily="34" charset="0"/>
                </a:rPr>
              </a:br>
              <a:r>
                <a:rPr lang="en-US" altLang="ko-KR" sz="1100">
                  <a:latin typeface="Tahoma" pitchFamily="34" charset="0"/>
                  <a:ea typeface="Tahoma" pitchFamily="34" charset="0"/>
                  <a:cs typeface="Tahoma" pitchFamily="34" charset="0"/>
                </a:rPr>
                <a:t>(in both model and document)</a:t>
              </a:r>
            </a:p>
            <a:p>
              <a:pPr marL="171450" indent="-171450">
                <a:lnSpc>
                  <a:spcPct val="120000"/>
                </a:lnSpc>
                <a:spcBef>
                  <a:spcPts val="0"/>
                </a:spcBef>
                <a:spcAft>
                  <a:spcPts val="0"/>
                </a:spcAft>
                <a:buFont typeface="Wingdings" panose="05000000000000000000" pitchFamily="2" charset="2"/>
                <a:buChar char="§"/>
              </a:pPr>
              <a:r>
                <a:rPr lang="en-US" altLang="ko-KR" sz="1100">
                  <a:latin typeface="Tahoma" pitchFamily="34" charset="0"/>
                  <a:ea typeface="Tahoma" pitchFamily="34" charset="0"/>
                  <a:cs typeface="Tahoma" pitchFamily="34" charset="0"/>
                </a:rPr>
                <a:t>Create coordination documents</a:t>
              </a:r>
            </a:p>
            <a:p>
              <a:pPr marL="171450" indent="-171450">
                <a:lnSpc>
                  <a:spcPct val="120000"/>
                </a:lnSpc>
                <a:spcBef>
                  <a:spcPts val="0"/>
                </a:spcBef>
                <a:spcAft>
                  <a:spcPts val="0"/>
                </a:spcAft>
                <a:buFont typeface="Wingdings" panose="05000000000000000000" pitchFamily="2" charset="2"/>
                <a:buChar char="§"/>
              </a:pPr>
              <a:r>
                <a:rPr lang="en-US" altLang="ko-KR" sz="1100">
                  <a:latin typeface="Tahoma" pitchFamily="34" charset="0"/>
                  <a:ea typeface="Tahoma" pitchFamily="34" charset="0"/>
                  <a:cs typeface="Tahoma" pitchFamily="34" charset="0"/>
                </a:rPr>
                <a:t>Add issue related information</a:t>
              </a:r>
              <a:br>
                <a:rPr lang="en-US" altLang="ko-KR" sz="1100">
                  <a:latin typeface="Tahoma" pitchFamily="34" charset="0"/>
                  <a:ea typeface="Tahoma" pitchFamily="34" charset="0"/>
                  <a:cs typeface="Tahoma" pitchFamily="34" charset="0"/>
                </a:rPr>
              </a:br>
              <a:r>
                <a:rPr lang="en-US" altLang="ko-KR" sz="1100">
                  <a:latin typeface="Tahoma" pitchFamily="34" charset="0"/>
                  <a:ea typeface="Tahoma" pitchFamily="34" charset="0"/>
                  <a:cs typeface="Tahoma" pitchFamily="34" charset="0"/>
                </a:rPr>
                <a:t>on model or coordiantion document</a:t>
              </a:r>
            </a:p>
            <a:p>
              <a:pPr marL="171450" indent="-171450">
                <a:lnSpc>
                  <a:spcPct val="120000"/>
                </a:lnSpc>
                <a:spcBef>
                  <a:spcPts val="0"/>
                </a:spcBef>
                <a:spcAft>
                  <a:spcPts val="0"/>
                </a:spcAft>
                <a:buFont typeface="Wingdings" panose="05000000000000000000" pitchFamily="2" charset="2"/>
                <a:buChar char="§"/>
              </a:pPr>
              <a:endParaRPr lang="en-US" altLang="ko-KR" sz="1050" b="1">
                <a:solidFill>
                  <a:srgbClr val="3383CB"/>
                </a:solidFill>
                <a:latin typeface="+mn-ea"/>
                <a:cs typeface="Tahoma" pitchFamily="34" charset="0"/>
              </a:endParaRPr>
            </a:p>
          </p:txBody>
        </p:sp>
      </p:grpSp>
    </p:spTree>
    <p:extLst>
      <p:ext uri="{BB962C8B-B14F-4D97-AF65-F5344CB8AC3E}">
        <p14:creationId xmlns:p14="http://schemas.microsoft.com/office/powerpoint/2010/main" val="2918015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Clash Check</a:t>
            </a:r>
          </a:p>
          <a:p>
            <a:pPr lvl="1"/>
            <a:r>
              <a:rPr lang="en-US" altLang="ko-KR" dirty="0"/>
              <a:t>Clash is an unintentional overlap between different objects or too close together so that construction is impossible in that state.</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pic>
        <p:nvPicPr>
          <p:cNvPr id="25" name="그림 24">
            <a:extLst>
              <a:ext uri="{FF2B5EF4-FFF2-40B4-BE49-F238E27FC236}">
                <a16:creationId xmlns:a16="http://schemas.microsoft.com/office/drawing/2014/main" id="{062B95A0-FFC5-4791-B5BB-5084C3DCFC8D}"/>
              </a:ext>
            </a:extLst>
          </p:cNvPr>
          <p:cNvPicPr>
            <a:picLocks noChangeAspect="1"/>
          </p:cNvPicPr>
          <p:nvPr/>
        </p:nvPicPr>
        <p:blipFill rotWithShape="1">
          <a:blip r:embed="rId3"/>
          <a:srcRect b="11472"/>
          <a:stretch/>
        </p:blipFill>
        <p:spPr>
          <a:xfrm>
            <a:off x="2396330" y="2876876"/>
            <a:ext cx="5791200" cy="2681489"/>
          </a:xfrm>
          <a:prstGeom prst="rect">
            <a:avLst/>
          </a:prstGeom>
        </p:spPr>
      </p:pic>
      <p:sp>
        <p:nvSpPr>
          <p:cNvPr id="26"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698628" y="7237115"/>
            <a:ext cx="55825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https://bimtrack.co/blog/blog-posts/clash-detection-vs-quality-control-the-differences</a:t>
            </a:r>
          </a:p>
        </p:txBody>
      </p:sp>
    </p:spTree>
    <p:extLst>
      <p:ext uri="{BB962C8B-B14F-4D97-AF65-F5344CB8AC3E}">
        <p14:creationId xmlns:p14="http://schemas.microsoft.com/office/powerpoint/2010/main" val="986414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Clash Check</a:t>
            </a:r>
          </a:p>
          <a:p>
            <a:pPr marL="358775" lvl="1" indent="0">
              <a:buNone/>
            </a:pPr>
            <a:r>
              <a:rPr lang="en-US" altLang="ko-KR" b="1" dirty="0">
                <a:solidFill>
                  <a:srgbClr val="C00000"/>
                </a:solidFill>
                <a:latin typeface="맑은 고딕" pitchFamily="50" charset="-127"/>
              </a:rPr>
              <a:t>Hard Clash</a:t>
            </a:r>
          </a:p>
          <a:p>
            <a:pPr lvl="1"/>
            <a:r>
              <a:rPr lang="en-US" altLang="ko-KR" dirty="0"/>
              <a:t>Two or more objects exist in the same space. </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pic>
        <p:nvPicPr>
          <p:cNvPr id="8" name="그림 7">
            <a:extLst>
              <a:ext uri="{FF2B5EF4-FFF2-40B4-BE49-F238E27FC236}">
                <a16:creationId xmlns:a16="http://schemas.microsoft.com/office/drawing/2014/main" id="{04109680-1DF5-4EED-ACF3-9A46C8359080}"/>
              </a:ext>
            </a:extLst>
          </p:cNvPr>
          <p:cNvPicPr/>
          <p:nvPr/>
        </p:nvPicPr>
        <p:blipFill>
          <a:blip r:embed="rId3"/>
          <a:stretch>
            <a:fillRect/>
          </a:stretch>
        </p:blipFill>
        <p:spPr>
          <a:xfrm>
            <a:off x="2921889" y="2088443"/>
            <a:ext cx="4830177" cy="5132981"/>
          </a:xfrm>
          <a:prstGeom prst="rect">
            <a:avLst/>
          </a:prstGeom>
        </p:spPr>
      </p:pic>
    </p:spTree>
    <p:extLst>
      <p:ext uri="{BB962C8B-B14F-4D97-AF65-F5344CB8AC3E}">
        <p14:creationId xmlns:p14="http://schemas.microsoft.com/office/powerpoint/2010/main" val="2401677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Clash Check</a:t>
            </a:r>
          </a:p>
          <a:p>
            <a:pPr marL="358775" lvl="1" indent="0">
              <a:buNone/>
            </a:pPr>
            <a:r>
              <a:rPr lang="en-US" altLang="ko-KR" b="1" dirty="0">
                <a:solidFill>
                  <a:srgbClr val="C00000"/>
                </a:solidFill>
                <a:latin typeface="맑은 고딕" pitchFamily="50" charset="-127"/>
              </a:rPr>
              <a:t>Soft Clash </a:t>
            </a:r>
          </a:p>
          <a:p>
            <a:pPr lvl="1"/>
            <a:r>
              <a:rPr lang="en-US" altLang="ko-KR" dirty="0"/>
              <a:t>Two or more objects do not directly overlap, but require the same space.</a:t>
            </a:r>
          </a:p>
          <a:p>
            <a:pPr lvl="1"/>
            <a:r>
              <a:rPr lang="en-US" altLang="ko-KR" dirty="0"/>
              <a:t>Insufficient space between objects causes difficulties in construction or use of buildings on site.. </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pic>
        <p:nvPicPr>
          <p:cNvPr id="5" name="Picture 2">
            <a:extLst>
              <a:ext uri="{FF2B5EF4-FFF2-40B4-BE49-F238E27FC236}">
                <a16:creationId xmlns:a16="http://schemas.microsoft.com/office/drawing/2014/main" id="{99938ED3-02A4-4B8E-8F83-42621CEA10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1055" y="2484487"/>
            <a:ext cx="4871846" cy="4721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2088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Clash Check</a:t>
            </a:r>
          </a:p>
          <a:p>
            <a:pPr marL="358775" lvl="1" indent="0">
              <a:buNone/>
            </a:pPr>
            <a:r>
              <a:rPr lang="en-US" altLang="ko-KR" b="1" dirty="0">
                <a:solidFill>
                  <a:srgbClr val="C00000"/>
                </a:solidFill>
                <a:latin typeface="맑은 고딕" pitchFamily="50" charset="-127"/>
              </a:rPr>
              <a:t>4D / Workflow Clash</a:t>
            </a:r>
          </a:p>
          <a:p>
            <a:pPr lvl="1"/>
            <a:r>
              <a:rPr lang="en-US" altLang="ko-KR" dirty="0"/>
              <a:t>Depending on the progress or on-site situation, collisions of objects and duplication of required space occur.</a:t>
            </a:r>
          </a:p>
          <a:p>
            <a:pPr lvl="1"/>
            <a:r>
              <a:rPr lang="en-US" altLang="ko-KR" dirty="0"/>
              <a:t>The movement of temporary works and materials during construction is the main cause of workflow clash. </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grpSp>
        <p:nvGrpSpPr>
          <p:cNvPr id="6" name="그룹 5">
            <a:extLst>
              <a:ext uri="{FF2B5EF4-FFF2-40B4-BE49-F238E27FC236}">
                <a16:creationId xmlns:a16="http://schemas.microsoft.com/office/drawing/2014/main" id="{945528E1-5F0A-44F8-982B-51C8B632EC13}"/>
              </a:ext>
            </a:extLst>
          </p:cNvPr>
          <p:cNvGrpSpPr/>
          <p:nvPr/>
        </p:nvGrpSpPr>
        <p:grpSpPr>
          <a:xfrm>
            <a:off x="1245022" y="3141565"/>
            <a:ext cx="8339450" cy="2152112"/>
            <a:chOff x="293512" y="2126651"/>
            <a:chExt cx="8339450" cy="2152112"/>
          </a:xfrm>
        </p:grpSpPr>
        <p:pic>
          <p:nvPicPr>
            <p:cNvPr id="7" name="Picture 2" descr="Image result for 4d bim safety">
              <a:extLst>
                <a:ext uri="{FF2B5EF4-FFF2-40B4-BE49-F238E27FC236}">
                  <a16:creationId xmlns:a16="http://schemas.microsoft.com/office/drawing/2014/main" id="{D1223E4E-648B-429D-9C62-90160A945F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3512" y="2126651"/>
              <a:ext cx="3779890" cy="21521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bim safety">
              <a:extLst>
                <a:ext uri="{FF2B5EF4-FFF2-40B4-BE49-F238E27FC236}">
                  <a16:creationId xmlns:a16="http://schemas.microsoft.com/office/drawing/2014/main" id="{2A173D97-5098-48EF-9383-4CBBD63D70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402" y="2126651"/>
              <a:ext cx="4559560" cy="215211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1170236" y="7201567"/>
            <a:ext cx="91109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Swallow, Mark Richard, and Sam Zulu.  "Benefits and Barriers to the Adoption of 4D Modelling for Site Health and Safety Management." </a:t>
            </a:r>
            <a:br>
              <a:rPr lang="en-US" altLang="ko-KR" sz="900" dirty="0">
                <a:solidFill>
                  <a:schemeClr val="tx1">
                    <a:lumMod val="85000"/>
                    <a:lumOff val="15000"/>
                  </a:schemeClr>
                </a:solidFill>
                <a:latin typeface="+mj-lt"/>
                <a:ea typeface="맑은 고딕" panose="020B0503020000020004" pitchFamily="50" charset="-127"/>
              </a:rPr>
            </a:br>
            <a:r>
              <a:rPr lang="en-US" altLang="ko-KR" sz="900" dirty="0">
                <a:solidFill>
                  <a:schemeClr val="tx1">
                    <a:lumMod val="85000"/>
                    <a:lumOff val="15000"/>
                  </a:schemeClr>
                </a:solidFill>
                <a:latin typeface="+mj-lt"/>
                <a:ea typeface="맑은 고딕" panose="020B0503020000020004" pitchFamily="50" charset="-127"/>
              </a:rPr>
              <a:t>Frontiers in Built Environment 4 (2018): 86.</a:t>
            </a:r>
          </a:p>
        </p:txBody>
      </p:sp>
    </p:spTree>
    <p:extLst>
      <p:ext uri="{BB962C8B-B14F-4D97-AF65-F5344CB8AC3E}">
        <p14:creationId xmlns:p14="http://schemas.microsoft.com/office/powerpoint/2010/main" val="3098836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4D Simulation</a:t>
            </a:r>
          </a:p>
          <a:p>
            <a:pPr lvl="1"/>
            <a:r>
              <a:rPr lang="en-US" altLang="ko-KR" dirty="0"/>
              <a:t>4D = 3D + Time (referred to as 4D by adding the concept of time to the 3D model).</a:t>
            </a:r>
          </a:p>
          <a:p>
            <a:pPr lvl="1"/>
            <a:r>
              <a:rPr lang="en-US" altLang="ko-KR" dirty="0"/>
              <a:t>Model the building shape or site situation during construction, which changes every moment.</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pic>
        <p:nvPicPr>
          <p:cNvPr id="10" name="Picture 4"/>
          <p:cNvPicPr>
            <a:picLocks noChangeAspect="1"/>
          </p:cNvPicPr>
          <p:nvPr/>
        </p:nvPicPr>
        <p:blipFill>
          <a:blip r:embed="rId3"/>
          <a:stretch>
            <a:fillRect/>
          </a:stretch>
        </p:blipFill>
        <p:spPr>
          <a:xfrm>
            <a:off x="6246800" y="2736515"/>
            <a:ext cx="1752810" cy="3460386"/>
          </a:xfrm>
          <a:prstGeom prst="rect">
            <a:avLst/>
          </a:prstGeom>
        </p:spPr>
      </p:pic>
      <p:sp>
        <p:nvSpPr>
          <p:cNvPr id="12" name="Rectangle 15"/>
          <p:cNvSpPr>
            <a:spLocks noChangeArrowheads="1"/>
          </p:cNvSpPr>
          <p:nvPr/>
        </p:nvSpPr>
        <p:spPr bwMode="auto">
          <a:xfrm>
            <a:off x="1188540" y="6221794"/>
            <a:ext cx="3730872" cy="373381"/>
          </a:xfrm>
          <a:prstGeom prst="rect">
            <a:avLst/>
          </a:prstGeom>
          <a:noFill/>
          <a:ln w="19050">
            <a:noFill/>
            <a:miter lim="800000"/>
            <a:headEnd/>
            <a:tailEnd/>
          </a:ln>
          <a:effectLst/>
        </p:spPr>
        <p:txBody>
          <a:bodyPr anchor="t" anchorCtr="0"/>
          <a:lstStyle/>
          <a:p>
            <a:pPr algn="ctr"/>
            <a:r>
              <a:rPr lang="en-US" altLang="ko-KR" sz="1200" b="1" dirty="0">
                <a:latin typeface="맑은 고딕" panose="020B0503020000020004" pitchFamily="50" charset="-127"/>
                <a:ea typeface="맑은 고딕" panose="020B0503020000020004" pitchFamily="50" charset="-127"/>
                <a:cs typeface="+mj-cs"/>
              </a:rPr>
              <a:t>Revit Architecture – Modeling</a:t>
            </a:r>
          </a:p>
        </p:txBody>
      </p:sp>
      <p:sp>
        <p:nvSpPr>
          <p:cNvPr id="13" name="Rectangle 15"/>
          <p:cNvSpPr>
            <a:spLocks noChangeArrowheads="1"/>
          </p:cNvSpPr>
          <p:nvPr/>
        </p:nvSpPr>
        <p:spPr bwMode="auto">
          <a:xfrm>
            <a:off x="5319601" y="6221794"/>
            <a:ext cx="3730872" cy="373381"/>
          </a:xfrm>
          <a:prstGeom prst="rect">
            <a:avLst/>
          </a:prstGeom>
          <a:noFill/>
          <a:ln w="19050">
            <a:noFill/>
            <a:miter lim="800000"/>
            <a:headEnd/>
            <a:tailEnd/>
          </a:ln>
          <a:effectLst/>
        </p:spPr>
        <p:txBody>
          <a:bodyPr anchor="t" anchorCtr="0"/>
          <a:lstStyle/>
          <a:p>
            <a:pPr algn="ctr"/>
            <a:r>
              <a:rPr lang="en-US" altLang="ko-KR" sz="1200" b="1" dirty="0" err="1">
                <a:latin typeface="맑은 고딕" panose="020B0503020000020004" pitchFamily="50" charset="-127"/>
                <a:ea typeface="맑은 고딕" panose="020B0503020000020004" pitchFamily="50" charset="-127"/>
                <a:cs typeface="+mj-cs"/>
              </a:rPr>
              <a:t>Navisworks</a:t>
            </a:r>
            <a:r>
              <a:rPr lang="en-US" altLang="ko-KR" sz="1200" b="1" dirty="0">
                <a:latin typeface="맑은 고딕" panose="020B0503020000020004" pitchFamily="50" charset="-127"/>
                <a:ea typeface="맑은 고딕" panose="020B0503020000020004" pitchFamily="50" charset="-127"/>
                <a:cs typeface="+mj-cs"/>
              </a:rPr>
              <a:t> – 4D Sequencing</a:t>
            </a:r>
          </a:p>
        </p:txBody>
      </p:sp>
      <p:pic>
        <p:nvPicPr>
          <p:cNvPr id="4" name="그림 3"/>
          <p:cNvPicPr>
            <a:picLocks noChangeAspect="1"/>
          </p:cNvPicPr>
          <p:nvPr/>
        </p:nvPicPr>
        <p:blipFill>
          <a:blip r:embed="rId4"/>
          <a:stretch>
            <a:fillRect/>
          </a:stretch>
        </p:blipFill>
        <p:spPr>
          <a:xfrm>
            <a:off x="2252261" y="2736515"/>
            <a:ext cx="1603430" cy="3460386"/>
          </a:xfrm>
          <a:prstGeom prst="rect">
            <a:avLst/>
          </a:prstGeom>
        </p:spPr>
      </p:pic>
    </p:spTree>
    <p:extLst>
      <p:ext uri="{BB962C8B-B14F-4D97-AF65-F5344CB8AC3E}">
        <p14:creationId xmlns:p14="http://schemas.microsoft.com/office/powerpoint/2010/main" val="636404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pPr marL="0" indent="0">
              <a:buNone/>
            </a:pPr>
            <a:r>
              <a:rPr lang="ko-KR" altLang="en-US" dirty="0" err="1"/>
              <a:t>이진강</a:t>
            </a:r>
            <a:r>
              <a:rPr lang="ko-KR" altLang="en-US" dirty="0"/>
              <a:t> </a:t>
            </a:r>
            <a:r>
              <a:rPr lang="en-US" altLang="ko-KR" dirty="0"/>
              <a:t>(Lee, </a:t>
            </a:r>
            <a:r>
              <a:rPr lang="en-US" altLang="ko-KR" dirty="0" err="1"/>
              <a:t>Jin</a:t>
            </a:r>
            <a:r>
              <a:rPr lang="en-US" altLang="ko-KR" dirty="0"/>
              <a:t> Gang)</a:t>
            </a:r>
          </a:p>
          <a:p>
            <a:pPr marL="0" indent="0">
              <a:buNone/>
            </a:pPr>
            <a:r>
              <a:rPr lang="en-US" altLang="ko-KR" dirty="0">
                <a:hlinkClick r:id="rId3"/>
              </a:rPr>
              <a:t>jinganglee@sunmoon.ac.kr</a:t>
            </a:r>
            <a:endParaRPr lang="en-US" altLang="ko-KR" dirty="0"/>
          </a:p>
          <a:p>
            <a:pPr marL="0" indent="0" algn="ctr">
              <a:buNone/>
            </a:pPr>
            <a:endParaRPr lang="en-US" altLang="ko-KR" dirty="0"/>
          </a:p>
          <a:p>
            <a:r>
              <a:rPr lang="en-US" altLang="ko-KR" dirty="0"/>
              <a:t>Education</a:t>
            </a:r>
            <a:r>
              <a:rPr lang="ko-KR" altLang="en-US" dirty="0"/>
              <a:t> </a:t>
            </a:r>
            <a:endParaRPr lang="en-US" altLang="ko-KR" dirty="0"/>
          </a:p>
          <a:p>
            <a:pPr lvl="1"/>
            <a:r>
              <a:rPr lang="en-US" altLang="ko-KR" dirty="0"/>
              <a:t>Bachelor, Seoul National University (2007 – 2011)</a:t>
            </a:r>
            <a:br>
              <a:rPr lang="en-US" altLang="ko-KR" dirty="0"/>
            </a:br>
            <a:r>
              <a:rPr lang="en-US" altLang="ko-KR" sz="1400" dirty="0">
                <a:solidFill>
                  <a:schemeClr val="tx1">
                    <a:lumMod val="50000"/>
                    <a:lumOff val="50000"/>
                  </a:schemeClr>
                </a:solidFill>
              </a:rPr>
              <a:t>Dept. of Architecture and Architecture Engineering</a:t>
            </a:r>
            <a:endParaRPr lang="en-US" altLang="ko-KR" dirty="0">
              <a:solidFill>
                <a:schemeClr val="tx1">
                  <a:lumMod val="50000"/>
                  <a:lumOff val="50000"/>
                </a:schemeClr>
              </a:solidFill>
            </a:endParaRPr>
          </a:p>
          <a:p>
            <a:pPr lvl="1"/>
            <a:r>
              <a:rPr lang="en-US" altLang="ko-KR" dirty="0"/>
              <a:t>Master of Science, Seoul National University (2011 – 2013)</a:t>
            </a:r>
            <a:br>
              <a:rPr lang="en-US" altLang="ko-KR" dirty="0"/>
            </a:br>
            <a:r>
              <a:rPr lang="en-US" altLang="ko-KR" sz="1400" dirty="0">
                <a:solidFill>
                  <a:schemeClr val="tx1">
                    <a:lumMod val="50000"/>
                    <a:lumOff val="50000"/>
                  </a:schemeClr>
                </a:solidFill>
              </a:rPr>
              <a:t>Construction Engineering and Management Laboratory</a:t>
            </a:r>
            <a:br>
              <a:rPr lang="en-US" altLang="ko-KR" sz="1400" dirty="0">
                <a:solidFill>
                  <a:schemeClr val="tx1">
                    <a:lumMod val="50000"/>
                    <a:lumOff val="50000"/>
                  </a:schemeClr>
                </a:solidFill>
              </a:rPr>
            </a:br>
            <a:r>
              <a:rPr lang="en-US" altLang="ko-KR" sz="1400" dirty="0">
                <a:solidFill>
                  <a:schemeClr val="tx1">
                    <a:lumMod val="50000"/>
                    <a:lumOff val="50000"/>
                  </a:schemeClr>
                </a:solidFill>
              </a:rPr>
              <a:t>Thesis: BIM based Cost-Schedule Integration using IFC for Building Construction</a:t>
            </a:r>
          </a:p>
          <a:p>
            <a:pPr lvl="1"/>
            <a:r>
              <a:rPr lang="en-US" altLang="ko-KR" dirty="0"/>
              <a:t>Doctor of Philosophy, Seoul National University (2013 – 2019)</a:t>
            </a:r>
            <a:br>
              <a:rPr lang="en-US" altLang="ko-KR" dirty="0"/>
            </a:br>
            <a:r>
              <a:rPr lang="en-US" altLang="ko-KR" sz="1400" dirty="0">
                <a:solidFill>
                  <a:schemeClr val="tx1">
                    <a:lumMod val="50000"/>
                    <a:lumOff val="50000"/>
                  </a:schemeClr>
                </a:solidFill>
              </a:rPr>
              <a:t>Construction Engineering and Management Laboratory</a:t>
            </a:r>
            <a:br>
              <a:rPr lang="en-US" altLang="ko-KR" sz="1400" dirty="0">
                <a:solidFill>
                  <a:schemeClr val="tx1">
                    <a:lumMod val="50000"/>
                    <a:lumOff val="50000"/>
                  </a:schemeClr>
                </a:solidFill>
              </a:rPr>
            </a:br>
            <a:r>
              <a:rPr lang="en-US" altLang="ko-KR" sz="1400" dirty="0" err="1">
                <a:solidFill>
                  <a:schemeClr val="tx1">
                    <a:lumMod val="50000"/>
                    <a:lumOff val="50000"/>
                  </a:schemeClr>
                </a:solidFill>
              </a:rPr>
              <a:t>Thesis:Conceptual</a:t>
            </a:r>
            <a:r>
              <a:rPr lang="en-US" altLang="ko-KR" sz="1400" dirty="0">
                <a:solidFill>
                  <a:schemeClr val="tx1">
                    <a:lumMod val="50000"/>
                    <a:lumOff val="50000"/>
                  </a:schemeClr>
                </a:solidFill>
              </a:rPr>
              <a:t> Estimation of Construction Cost by Neural Network Ensemble Learning incorporating Factor Analysis</a:t>
            </a:r>
          </a:p>
          <a:p>
            <a:pPr marL="358775" lvl="1" indent="0">
              <a:buNone/>
            </a:pPr>
            <a:endParaRPr lang="en-US" altLang="ko-KR" dirty="0"/>
          </a:p>
          <a:p>
            <a:r>
              <a:rPr lang="en-US" altLang="ko-KR" dirty="0"/>
              <a:t>Experiences</a:t>
            </a:r>
          </a:p>
          <a:p>
            <a:pPr lvl="1"/>
            <a:r>
              <a:rPr lang="en-US" altLang="ko-KR" dirty="0"/>
              <a:t>Assistant Professor, </a:t>
            </a:r>
            <a:r>
              <a:rPr lang="en-US" altLang="ko-KR" dirty="0" err="1"/>
              <a:t>Sunmoon</a:t>
            </a:r>
            <a:r>
              <a:rPr lang="en-US" altLang="ko-KR" dirty="0"/>
              <a:t> University, Division of Architecture </a:t>
            </a:r>
            <a:r>
              <a:rPr lang="en-US" altLang="ko-KR" sz="1400" dirty="0">
                <a:solidFill>
                  <a:schemeClr val="tx1">
                    <a:lumMod val="50000"/>
                    <a:lumOff val="50000"/>
                  </a:schemeClr>
                </a:solidFill>
              </a:rPr>
              <a:t>(2021 ~ present)</a:t>
            </a:r>
          </a:p>
          <a:p>
            <a:pPr lvl="1"/>
            <a:r>
              <a:rPr lang="en-US" altLang="ko-KR" dirty="0"/>
              <a:t>Postdoctoral Fellow, The Hong Kong Polytechnic University, Dept. of Building and Real Estate </a:t>
            </a:r>
            <a:r>
              <a:rPr lang="en-US" altLang="ko-KR" sz="1400" dirty="0">
                <a:solidFill>
                  <a:schemeClr val="tx1">
                    <a:lumMod val="50000"/>
                    <a:lumOff val="50000"/>
                  </a:schemeClr>
                </a:solidFill>
              </a:rPr>
              <a:t>(2019 ~ 2020)</a:t>
            </a:r>
          </a:p>
          <a:p>
            <a:pPr lvl="1"/>
            <a:r>
              <a:rPr lang="en-US" altLang="ko-KR" dirty="0"/>
              <a:t>Researcher, Seoul National University Institute of Construction and Environmental Engineering </a:t>
            </a:r>
            <a:r>
              <a:rPr lang="en-US" altLang="ko-KR" sz="1400" dirty="0">
                <a:solidFill>
                  <a:schemeClr val="tx1">
                    <a:lumMod val="50000"/>
                    <a:lumOff val="50000"/>
                  </a:schemeClr>
                </a:solidFill>
              </a:rPr>
              <a:t>(2019)</a:t>
            </a:r>
          </a:p>
          <a:p>
            <a:pPr lvl="1"/>
            <a:endParaRPr lang="en-US" altLang="ko-KR" sz="1400" dirty="0">
              <a:solidFill>
                <a:schemeClr val="tx1">
                  <a:lumMod val="50000"/>
                  <a:lumOff val="50000"/>
                </a:schemeClr>
              </a:solidFill>
            </a:endParaRPr>
          </a:p>
          <a:p>
            <a:r>
              <a:rPr lang="en-US" altLang="ko-KR" dirty="0"/>
              <a:t>Research Interest &amp; Teaching Area</a:t>
            </a:r>
          </a:p>
          <a:p>
            <a:pPr lvl="1"/>
            <a:r>
              <a:rPr lang="en-US" altLang="ko-KR" dirty="0"/>
              <a:t>BIM Applications for Design Collaboration and Construction Management</a:t>
            </a:r>
          </a:p>
          <a:p>
            <a:pPr lvl="1"/>
            <a:r>
              <a:rPr lang="en-US" altLang="ko-KR" dirty="0"/>
              <a:t>Smart Construction Technologies: Virtual Reality, Augmented Reality, Machine Learning, Computer Vision</a:t>
            </a:r>
          </a:p>
          <a:p>
            <a:pPr lvl="1"/>
            <a:r>
              <a:rPr lang="en-US" altLang="ko-KR" dirty="0"/>
              <a:t>Construction Management: Schedule, Cost, Safety, Quality  </a:t>
            </a:r>
            <a:endParaRPr lang="en-US" altLang="ko-KR" sz="1400" dirty="0">
              <a:solidFill>
                <a:schemeClr val="tx1">
                  <a:lumMod val="50000"/>
                  <a:lumOff val="50000"/>
                </a:schemeClr>
              </a:solidFill>
            </a:endParaRPr>
          </a:p>
          <a:p>
            <a:pPr lvl="1"/>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Lecturer</a:t>
            </a:r>
            <a:endParaRPr lang="ko-KR" altLang="en-US" dirty="0"/>
          </a:p>
        </p:txBody>
      </p:sp>
    </p:spTree>
    <p:extLst>
      <p:ext uri="{BB962C8B-B14F-4D97-AF65-F5344CB8AC3E}">
        <p14:creationId xmlns:p14="http://schemas.microsoft.com/office/powerpoint/2010/main" val="1519066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4D Simulation</a:t>
            </a:r>
          </a:p>
          <a:p>
            <a:pPr lvl="1"/>
            <a:r>
              <a:rPr lang="en-US" altLang="ko-KR" dirty="0"/>
              <a:t>Import the activity created in the project management software (Primavera, MS Project)</a:t>
            </a:r>
          </a:p>
          <a:p>
            <a:pPr lvl="1"/>
            <a:r>
              <a:rPr lang="en-US" altLang="ko-KR" dirty="0"/>
              <a:t>Link BIM objects related to each activity.</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grpSp>
        <p:nvGrpSpPr>
          <p:cNvPr id="5" name="그룹 4"/>
          <p:cNvGrpSpPr/>
          <p:nvPr/>
        </p:nvGrpSpPr>
        <p:grpSpPr>
          <a:xfrm>
            <a:off x="1098228" y="2520491"/>
            <a:ext cx="8640683" cy="4459762"/>
            <a:chOff x="1278248" y="2472717"/>
            <a:chExt cx="8640683" cy="4459762"/>
          </a:xfrm>
        </p:grpSpPr>
        <p:pic>
          <p:nvPicPr>
            <p:cNvPr id="8" name="그림 7"/>
            <p:cNvPicPr>
              <a:picLocks noChangeAspect="1"/>
            </p:cNvPicPr>
            <p:nvPr/>
          </p:nvPicPr>
          <p:blipFill>
            <a:blip r:embed="rId3"/>
            <a:stretch>
              <a:fillRect/>
            </a:stretch>
          </p:blipFill>
          <p:spPr>
            <a:xfrm>
              <a:off x="1278248" y="2484487"/>
              <a:ext cx="3573354" cy="1910970"/>
            </a:xfrm>
            <a:prstGeom prst="rect">
              <a:avLst/>
            </a:prstGeom>
            <a:ln>
              <a:solidFill>
                <a:schemeClr val="tx1"/>
              </a:solidFill>
            </a:ln>
          </p:spPr>
        </p:pic>
        <p:pic>
          <p:nvPicPr>
            <p:cNvPr id="9" name="Picture 2"/>
            <p:cNvPicPr>
              <a:picLocks noChangeAspect="1" noChangeArrowheads="1"/>
            </p:cNvPicPr>
            <p:nvPr/>
          </p:nvPicPr>
          <p:blipFill>
            <a:blip r:embed="rId4" cstate="print"/>
            <a:srcRect/>
            <a:stretch>
              <a:fillRect/>
            </a:stretch>
          </p:blipFill>
          <p:spPr bwMode="auto">
            <a:xfrm>
              <a:off x="5828631" y="2472717"/>
              <a:ext cx="3573354" cy="1922740"/>
            </a:xfrm>
            <a:prstGeom prst="rect">
              <a:avLst/>
            </a:prstGeom>
            <a:noFill/>
            <a:ln w="9525">
              <a:solidFill>
                <a:schemeClr val="tx1"/>
              </a:solidFill>
              <a:miter lim="800000"/>
              <a:headEnd/>
              <a:tailEnd/>
            </a:ln>
          </p:spPr>
        </p:pic>
        <p:pic>
          <p:nvPicPr>
            <p:cNvPr id="11" name="그림 10"/>
            <p:cNvPicPr>
              <a:picLocks noChangeAspect="1"/>
            </p:cNvPicPr>
            <p:nvPr/>
          </p:nvPicPr>
          <p:blipFill>
            <a:blip r:embed="rId5"/>
            <a:stretch>
              <a:fillRect/>
            </a:stretch>
          </p:blipFill>
          <p:spPr>
            <a:xfrm>
              <a:off x="3335196" y="4780783"/>
              <a:ext cx="4052852" cy="2151696"/>
            </a:xfrm>
            <a:prstGeom prst="rect">
              <a:avLst/>
            </a:prstGeom>
          </p:spPr>
        </p:pic>
        <p:sp>
          <p:nvSpPr>
            <p:cNvPr id="14" name="Rectangle 10"/>
            <p:cNvSpPr/>
            <p:nvPr/>
          </p:nvSpPr>
          <p:spPr>
            <a:xfrm>
              <a:off x="1619137" y="4395457"/>
              <a:ext cx="2891575" cy="375982"/>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휴먼고딕"/>
                  <a:cs typeface="Times New Roman" pitchFamily="18" charset="0"/>
                </a:rPr>
                <a:t>&lt;3D Model (Revit)&gt;</a:t>
              </a:r>
            </a:p>
          </p:txBody>
        </p:sp>
        <p:sp>
          <p:nvSpPr>
            <p:cNvPr id="15" name="Rectangle 10"/>
            <p:cNvSpPr/>
            <p:nvPr/>
          </p:nvSpPr>
          <p:spPr>
            <a:xfrm>
              <a:off x="5695358" y="4410265"/>
              <a:ext cx="3913024" cy="355710"/>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휴먼고딕"/>
                  <a:cs typeface="Times New Roman" pitchFamily="18" charset="0"/>
                </a:rPr>
                <a:t>&lt;Project Schedule (e.g., MS Project)&gt;</a:t>
              </a:r>
            </a:p>
          </p:txBody>
        </p:sp>
        <p:sp>
          <p:nvSpPr>
            <p:cNvPr id="16" name="위로 굽은 화살표 15"/>
            <p:cNvSpPr/>
            <p:nvPr/>
          </p:nvSpPr>
          <p:spPr>
            <a:xfrm rot="5400000">
              <a:off x="2437412" y="4852738"/>
              <a:ext cx="762000" cy="685800"/>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휴먼고딕"/>
                <a:cs typeface="+mn-cs"/>
              </a:endParaRPr>
            </a:p>
          </p:txBody>
        </p:sp>
        <p:sp>
          <p:nvSpPr>
            <p:cNvPr id="17" name="위로 굽은 화살표 16"/>
            <p:cNvSpPr/>
            <p:nvPr/>
          </p:nvSpPr>
          <p:spPr>
            <a:xfrm rot="16200000" flipH="1">
              <a:off x="7523833" y="4852738"/>
              <a:ext cx="762000" cy="685800"/>
            </a:xfrm>
            <a:prstGeom prst="ben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Arial"/>
                <a:ea typeface="휴먼고딕"/>
                <a:cs typeface="+mn-cs"/>
              </a:endParaRPr>
            </a:p>
          </p:txBody>
        </p:sp>
        <p:sp>
          <p:nvSpPr>
            <p:cNvPr id="18" name="Rectangle 10"/>
            <p:cNvSpPr/>
            <p:nvPr/>
          </p:nvSpPr>
          <p:spPr>
            <a:xfrm>
              <a:off x="1518660" y="5766348"/>
              <a:ext cx="2051362" cy="379742"/>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a:ea typeface="휴먼고딕"/>
                  <a:cs typeface="Times New Roman" pitchFamily="18" charset="0"/>
                </a:rPr>
                <a:t>Navisworks </a:t>
              </a:r>
              <a:br>
                <a:rPr kumimoji="0" lang="en-US" sz="1200" b="1" i="0" u="none" strike="noStrike" kern="1200" cap="none" spc="0" normalizeH="0" baseline="0" noProof="0" dirty="0">
                  <a:ln>
                    <a:noFill/>
                  </a:ln>
                  <a:solidFill>
                    <a:prstClr val="black"/>
                  </a:solidFill>
                  <a:effectLst/>
                  <a:uLnTx/>
                  <a:uFillTx/>
                  <a:latin typeface="Arial"/>
                  <a:ea typeface="휴먼고딕"/>
                  <a:cs typeface="Times New Roman" pitchFamily="18" charset="0"/>
                </a:rPr>
              </a:br>
              <a:r>
                <a:rPr kumimoji="0" lang="en-US" sz="1200" b="1" i="0" u="none" strike="noStrike" kern="1200" cap="none" spc="0" normalizeH="0" baseline="0" noProof="0" dirty="0">
                  <a:ln>
                    <a:noFill/>
                  </a:ln>
                  <a:solidFill>
                    <a:prstClr val="black"/>
                  </a:solidFill>
                  <a:effectLst/>
                  <a:uLnTx/>
                  <a:uFillTx/>
                  <a:latin typeface="Arial"/>
                  <a:ea typeface="휴먼고딕"/>
                  <a:cs typeface="Times New Roman" pitchFamily="18" charset="0"/>
                </a:rPr>
                <a:t>Exporter</a:t>
              </a:r>
            </a:p>
          </p:txBody>
        </p:sp>
        <p:sp>
          <p:nvSpPr>
            <p:cNvPr id="19" name="Rectangle 10"/>
            <p:cNvSpPr/>
            <p:nvPr/>
          </p:nvSpPr>
          <p:spPr>
            <a:xfrm>
              <a:off x="7229254" y="5766348"/>
              <a:ext cx="2689677" cy="473557"/>
            </a:xfrm>
            <a:prstGeom prst="rect">
              <a:avLst/>
            </a:prstGeom>
            <a:noFill/>
            <a:ln w="381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180000" algn="l" defTabSz="914400" rtl="0" eaLnBrk="1" fontAlgn="auto" latinLnBrk="1" hangingPunct="1">
                <a:lnSpc>
                  <a:spcPct val="150000"/>
                </a:lnSpc>
                <a:spcBef>
                  <a:spcPts val="0"/>
                </a:spcBef>
                <a:spcAft>
                  <a:spcPts val="0"/>
                </a:spcAft>
                <a:buClrTx/>
                <a:buSzTx/>
                <a:buFont typeface="+mj-lt"/>
                <a:buAutoNum type="arabicParenR"/>
                <a:tabLst/>
                <a:defRPr/>
              </a:pPr>
              <a:r>
                <a:rPr kumimoji="0" lang="en-US" sz="1200" b="1" i="0" u="none" strike="noStrike" kern="1200" cap="none" spc="0" normalizeH="0" baseline="0" noProof="0" dirty="0">
                  <a:ln>
                    <a:noFill/>
                  </a:ln>
                  <a:solidFill>
                    <a:prstClr val="black"/>
                  </a:solidFill>
                  <a:effectLst/>
                  <a:uLnTx/>
                  <a:uFillTx/>
                  <a:latin typeface="Arial"/>
                  <a:ea typeface="휴먼고딕"/>
                  <a:cs typeface="Times New Roman" pitchFamily="18" charset="0"/>
                </a:rPr>
                <a:t>Import a schedule file</a:t>
              </a:r>
            </a:p>
            <a:p>
              <a:pPr marL="342900" marR="0" lvl="0" indent="-180000" algn="l" defTabSz="914400" rtl="0" eaLnBrk="1" fontAlgn="auto" latinLnBrk="1" hangingPunct="1">
                <a:lnSpc>
                  <a:spcPct val="100000"/>
                </a:lnSpc>
                <a:spcBef>
                  <a:spcPts val="0"/>
                </a:spcBef>
                <a:spcAft>
                  <a:spcPts val="0"/>
                </a:spcAft>
                <a:buClrTx/>
                <a:buSzTx/>
                <a:buFont typeface="+mj-lt"/>
                <a:buAutoNum type="arabicParenR"/>
                <a:tabLst/>
                <a:defRPr/>
              </a:pPr>
              <a:r>
                <a:rPr kumimoji="0" lang="en-US" sz="1200" b="1" i="0" u="none" strike="noStrike" kern="1200" cap="none" spc="0" normalizeH="0" baseline="0" noProof="0" dirty="0">
                  <a:ln>
                    <a:noFill/>
                  </a:ln>
                  <a:solidFill>
                    <a:prstClr val="black"/>
                  </a:solidFill>
                  <a:effectLst/>
                  <a:uLnTx/>
                  <a:uFillTx/>
                  <a:latin typeface="Arial"/>
                  <a:ea typeface="휴먼고딕"/>
                  <a:cs typeface="Times New Roman" pitchFamily="18" charset="0"/>
                </a:rPr>
                <a:t>Create a schedule </a:t>
              </a:r>
              <a:br>
                <a:rPr kumimoji="0" lang="en-US" sz="1200" b="1" i="0" u="none" strike="noStrike" kern="1200" cap="none" spc="0" normalizeH="0" baseline="0" noProof="0" dirty="0">
                  <a:ln>
                    <a:noFill/>
                  </a:ln>
                  <a:solidFill>
                    <a:prstClr val="black"/>
                  </a:solidFill>
                  <a:effectLst/>
                  <a:uLnTx/>
                  <a:uFillTx/>
                  <a:latin typeface="Arial"/>
                  <a:ea typeface="휴먼고딕"/>
                  <a:cs typeface="Times New Roman" pitchFamily="18" charset="0"/>
                </a:rPr>
              </a:br>
              <a:r>
                <a:rPr kumimoji="0" lang="en-US" sz="1200" b="1" i="0" u="none" strike="noStrike" kern="1200" cap="none" spc="0" normalizeH="0" baseline="0" noProof="0" dirty="0">
                  <a:ln>
                    <a:noFill/>
                  </a:ln>
                  <a:solidFill>
                    <a:prstClr val="black"/>
                  </a:solidFill>
                  <a:effectLst/>
                  <a:uLnTx/>
                  <a:uFillTx/>
                  <a:latin typeface="Arial"/>
                  <a:ea typeface="휴먼고딕"/>
                  <a:cs typeface="Times New Roman" pitchFamily="18" charset="0"/>
                </a:rPr>
                <a:t>in Navisworks</a:t>
              </a:r>
            </a:p>
          </p:txBody>
        </p:sp>
      </p:grpSp>
    </p:spTree>
    <p:extLst>
      <p:ext uri="{BB962C8B-B14F-4D97-AF65-F5344CB8AC3E}">
        <p14:creationId xmlns:p14="http://schemas.microsoft.com/office/powerpoint/2010/main" val="4190962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4D Simulation</a:t>
            </a:r>
          </a:p>
          <a:p>
            <a:pPr lvl="1"/>
            <a:r>
              <a:rPr lang="en-US" altLang="ko-KR" dirty="0"/>
              <a:t>Checking the actual construction plan in three-dimensional</a:t>
            </a:r>
          </a:p>
          <a:p>
            <a:pPr lvl="1"/>
            <a:r>
              <a:rPr lang="en-US" altLang="ko-KR" dirty="0"/>
              <a:t>Analyze the feasibility of the process plan or the retrieval plan in the virtual site.</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pic>
        <p:nvPicPr>
          <p:cNvPr id="20" name="그림 19"/>
          <p:cNvPicPr>
            <a:picLocks noChangeAspect="1"/>
          </p:cNvPicPr>
          <p:nvPr/>
        </p:nvPicPr>
        <p:blipFill rotWithShape="1">
          <a:blip r:embed="rId3"/>
          <a:srcRect l="1589" r="1589"/>
          <a:stretch/>
        </p:blipFill>
        <p:spPr>
          <a:xfrm>
            <a:off x="4878648" y="2736515"/>
            <a:ext cx="5004457" cy="3584294"/>
          </a:xfrm>
          <a:prstGeom prst="rect">
            <a:avLst/>
          </a:prstGeom>
        </p:spPr>
      </p:pic>
      <p:pic>
        <p:nvPicPr>
          <p:cNvPr id="21" name="Picture 4" descr="https://miro.medium.com/max/1060/0*Jyf5RwWdHdr_-lG5.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51" t="1581" r="4150" b="3970"/>
          <a:stretch/>
        </p:blipFill>
        <p:spPr bwMode="auto">
          <a:xfrm>
            <a:off x="810196" y="2734952"/>
            <a:ext cx="3782710" cy="3585857"/>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15"/>
          <p:cNvSpPr>
            <a:spLocks noChangeArrowheads="1"/>
          </p:cNvSpPr>
          <p:nvPr/>
        </p:nvSpPr>
        <p:spPr bwMode="auto">
          <a:xfrm>
            <a:off x="3258468" y="6326464"/>
            <a:ext cx="3730872" cy="373381"/>
          </a:xfrm>
          <a:prstGeom prst="rect">
            <a:avLst/>
          </a:prstGeom>
          <a:noFill/>
          <a:ln w="19050">
            <a:noFill/>
            <a:miter lim="800000"/>
            <a:headEnd/>
            <a:tailEnd/>
          </a:ln>
          <a:effectLst/>
        </p:spPr>
        <p:txBody>
          <a:bodyPr anchor="ctr" anchorCtr="0"/>
          <a:lstStyle/>
          <a:p>
            <a:pPr algn="ctr"/>
            <a:r>
              <a:rPr lang="en-US" altLang="ko-KR" sz="1200" b="1" dirty="0" err="1">
                <a:latin typeface="맑은 고딕" panose="020B0503020000020004" pitchFamily="50" charset="-127"/>
                <a:ea typeface="맑은 고딕" panose="020B0503020000020004" pitchFamily="50" charset="-127"/>
              </a:rPr>
              <a:t>Navisworks</a:t>
            </a:r>
            <a:r>
              <a:rPr lang="en-US" altLang="ko-KR" sz="1200" b="1" dirty="0">
                <a:latin typeface="맑은 고딕" panose="020B0503020000020004" pitchFamily="50" charset="-127"/>
                <a:ea typeface="맑은 고딕" panose="020B0503020000020004" pitchFamily="50" charset="-127"/>
              </a:rPr>
              <a:t> – 4D Sequencing</a:t>
            </a:r>
          </a:p>
        </p:txBody>
      </p:sp>
      <p:sp>
        <p:nvSpPr>
          <p:cNvPr id="23"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698628" y="7237115"/>
            <a:ext cx="55825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Autodesk University</a:t>
            </a:r>
          </a:p>
        </p:txBody>
      </p:sp>
    </p:spTree>
    <p:extLst>
      <p:ext uri="{BB962C8B-B14F-4D97-AF65-F5344CB8AC3E}">
        <p14:creationId xmlns:p14="http://schemas.microsoft.com/office/powerpoint/2010/main" val="1604863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4D Simulation</a:t>
            </a:r>
          </a:p>
          <a:p>
            <a:pPr lvl="1"/>
            <a:r>
              <a:rPr lang="en-US" altLang="ko-KR" dirty="0"/>
              <a:t>Help on-site management and safety management by enabling many project participants in the field to consistently understand the situation at the site.</a:t>
            </a:r>
          </a:p>
          <a:p>
            <a:pPr lvl="1"/>
            <a:r>
              <a:rPr lang="en-US" altLang="ko-KR" dirty="0"/>
              <a:t>The work space according to the construction sequence is checked in 3D, and information about the process by specialized company such as interior/exterior, equipment, etc. is reviewed with the person concerned to facilitate consultation.</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sp>
        <p:nvSpPr>
          <p:cNvPr id="23"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698628" y="7237115"/>
            <a:ext cx="55825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Autodesk University</a:t>
            </a:r>
          </a:p>
        </p:txBody>
      </p:sp>
      <p:pic>
        <p:nvPicPr>
          <p:cNvPr id="8" name="Picture 2" descr="https://miro.medium.com/max/875/0*CLKyqRYzoiwMgn1Q.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83" y="3036613"/>
            <a:ext cx="4198657" cy="40544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miro.medium.com/max/884/0*mt-lh1h-skxptMr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444" y="3799292"/>
            <a:ext cx="3871351" cy="2408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520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4D Simulation</a:t>
            </a:r>
          </a:p>
          <a:p>
            <a:pPr lvl="1"/>
            <a:r>
              <a:rPr lang="en-US" altLang="ko-KR" dirty="0"/>
              <a:t>Review whether it is possible to bring in or store heavy and long </a:t>
            </a:r>
            <a:r>
              <a:rPr lang="en-US" altLang="ko-KR" dirty="0" err="1"/>
              <a:t>equipments</a:t>
            </a:r>
            <a:r>
              <a:rPr lang="en-US" altLang="ko-KR" dirty="0"/>
              <a:t> or materials at the site.</a:t>
            </a:r>
          </a:p>
          <a:p>
            <a:pPr lvl="1"/>
            <a:r>
              <a:rPr lang="en-US" altLang="ko-KR" dirty="0"/>
              <a:t>Various factors can be taken into account, such as materials, equipment, and surrounding traffic conditions. </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sp>
        <p:nvSpPr>
          <p:cNvPr id="7" name="Rectangle 15"/>
          <p:cNvSpPr>
            <a:spLocks noChangeArrowheads="1"/>
          </p:cNvSpPr>
          <p:nvPr/>
        </p:nvSpPr>
        <p:spPr bwMode="auto">
          <a:xfrm>
            <a:off x="383136" y="5878604"/>
            <a:ext cx="10063222" cy="373381"/>
          </a:xfrm>
          <a:prstGeom prst="rect">
            <a:avLst/>
          </a:prstGeom>
          <a:noFill/>
          <a:ln w="19050">
            <a:noFill/>
            <a:miter lim="800000"/>
            <a:headEnd/>
            <a:tailEnd/>
          </a:ln>
          <a:effectLst/>
        </p:spPr>
        <p:txBody>
          <a:bodyPr anchor="ctr" anchorCtr="0"/>
          <a:lstStyle/>
          <a:p>
            <a:pPr algn="ctr"/>
            <a:r>
              <a:rPr lang="en-US" altLang="ko-KR" sz="1200" b="1" dirty="0">
                <a:latin typeface="맑은 고딕" panose="020B0503020000020004" pitchFamily="50" charset="-127"/>
                <a:ea typeface="맑은 고딕" panose="020B0503020000020004" pitchFamily="50" charset="-127"/>
              </a:rPr>
              <a:t>Modeling the swing of a crane or the lifting of a steel frame, so that the flow of construction can be reviewed from various angles</a:t>
            </a:r>
          </a:p>
        </p:txBody>
      </p:sp>
      <p:pic>
        <p:nvPicPr>
          <p:cNvPr id="10"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064" t="3125" r="2889" b="4433"/>
          <a:stretch/>
        </p:blipFill>
        <p:spPr>
          <a:xfrm>
            <a:off x="1065321" y="3015129"/>
            <a:ext cx="3808068" cy="2603500"/>
          </a:xfrm>
          <a:prstGeom prst="rect">
            <a:avLst/>
          </a:prstGeom>
        </p:spPr>
      </p:pic>
      <p:pic>
        <p:nvPicPr>
          <p:cNvPr id="11" name="그림 11" descr="쌍용3_000001.jpg"/>
          <p:cNvPicPr>
            <a:picLocks/>
          </p:cNvPicPr>
          <p:nvPr/>
        </p:nvPicPr>
        <p:blipFill rotWithShape="1">
          <a:blip r:embed="rId4">
            <a:extLst>
              <a:ext uri="{28A0092B-C50C-407E-A947-70E740481C1C}">
                <a14:useLocalDpi xmlns:a14="http://schemas.microsoft.com/office/drawing/2010/main" val="0"/>
              </a:ext>
            </a:extLst>
          </a:blip>
          <a:srcRect l="2405" t="9697" r="2449" b="5565"/>
          <a:stretch/>
        </p:blipFill>
        <p:spPr bwMode="auto">
          <a:xfrm>
            <a:off x="5202684" y="3015129"/>
            <a:ext cx="4374457"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5"/>
          <p:cNvSpPr>
            <a:spLocks noChangeArrowheads="1"/>
          </p:cNvSpPr>
          <p:nvPr/>
        </p:nvSpPr>
        <p:spPr bwMode="auto">
          <a:xfrm>
            <a:off x="1563660" y="2358084"/>
            <a:ext cx="7456539" cy="729881"/>
          </a:xfrm>
          <a:prstGeom prst="rect">
            <a:avLst/>
          </a:prstGeom>
          <a:noFill/>
          <a:ln w="19050">
            <a:noFill/>
            <a:miter lim="800000"/>
            <a:headEnd/>
            <a:tailEnd/>
          </a:ln>
          <a:effectLst/>
        </p:spPr>
        <p:txBody>
          <a:bodyPr anchor="ctr" anchorCtr="0"/>
          <a:lstStyle/>
          <a:p>
            <a:pPr algn="ctr"/>
            <a:r>
              <a:rPr lang="en-US" altLang="ko-KR" sz="1200" b="1" dirty="0">
                <a:latin typeface="맑은 고딕" panose="020B0503020000020004" pitchFamily="50" charset="-127"/>
                <a:ea typeface="맑은 고딕" panose="020B0503020000020004" pitchFamily="50" charset="-127"/>
                <a:cs typeface="+mj-cs"/>
              </a:rPr>
              <a:t>Revit Architecture/Sketchup/Google Earth – Site Coordination</a:t>
            </a:r>
          </a:p>
        </p:txBody>
      </p:sp>
    </p:spTree>
    <p:extLst>
      <p:ext uri="{BB962C8B-B14F-4D97-AF65-F5344CB8AC3E}">
        <p14:creationId xmlns:p14="http://schemas.microsoft.com/office/powerpoint/2010/main" val="3828047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Pre-construction Meeting</a:t>
            </a:r>
          </a:p>
          <a:p>
            <a:pPr marL="358775" lvl="1" indent="0">
              <a:buNone/>
            </a:pPr>
            <a:r>
              <a:rPr lang="en-US" altLang="ko-KR" dirty="0"/>
              <a:t>(1) Submit individual models of architecture, structure, machinery, equipment, etc.</a:t>
            </a:r>
          </a:p>
          <a:p>
            <a:pPr lvl="1"/>
            <a:r>
              <a:rPr lang="en-US" altLang="ko-KR" dirty="0"/>
              <a:t>Individual companies are also required to have 3D BIM modeling skills to participate BIM project.</a:t>
            </a:r>
          </a:p>
          <a:p>
            <a:pPr marL="358775" lvl="1" indent="0">
              <a:buNone/>
            </a:pPr>
            <a:r>
              <a:rPr lang="en-US" altLang="ko-KR" dirty="0"/>
              <a:t>(2) Integral analysis of 3D models of individual specialist companies.</a:t>
            </a:r>
          </a:p>
          <a:p>
            <a:pPr lvl="1"/>
            <a:r>
              <a:rPr lang="en-US" altLang="ko-KR" dirty="0"/>
              <a:t>Using software such as </a:t>
            </a:r>
            <a:r>
              <a:rPr lang="en-US" altLang="ko-KR" dirty="0" err="1"/>
              <a:t>Navisworks</a:t>
            </a:r>
            <a:r>
              <a:rPr lang="en-US" altLang="ko-KR" dirty="0"/>
              <a:t>.</a:t>
            </a:r>
          </a:p>
          <a:p>
            <a:pPr marL="358775" lvl="1" indent="0">
              <a:buNone/>
            </a:pPr>
            <a:r>
              <a:rPr lang="en-US" altLang="ko-KR" dirty="0"/>
              <a:t>(3) Communicate with the discovered issues and adjust the design (model).</a:t>
            </a:r>
          </a:p>
          <a:p>
            <a:pPr lvl="1"/>
            <a:r>
              <a:rPr lang="en-US" altLang="ko-KR" dirty="0"/>
              <a:t>It is effectively used to find problems between members of different types of construction by specialized companies throughout the design stage, pre-construction stage, and construction stage.</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pic>
        <p:nvPicPr>
          <p:cNvPr id="8" name="Picture 3">
            <a:extLst>
              <a:ext uri="{FF2B5EF4-FFF2-40B4-BE49-F238E27FC236}">
                <a16:creationId xmlns:a16="http://schemas.microsoft.com/office/drawing/2014/main" id="{39D94AB3-34F0-4E95-84A2-C8F5BAF5564E}"/>
              </a:ext>
            </a:extLst>
          </p:cNvPr>
          <p:cNvPicPr>
            <a:picLocks noChangeAspect="1"/>
          </p:cNvPicPr>
          <p:nvPr/>
        </p:nvPicPr>
        <p:blipFill rotWithShape="1">
          <a:blip r:embed="rId3"/>
          <a:srcRect l="2241" t="4518" r="2241" b="4518"/>
          <a:stretch/>
        </p:blipFill>
        <p:spPr>
          <a:xfrm>
            <a:off x="2934432" y="3852639"/>
            <a:ext cx="4968552" cy="3069105"/>
          </a:xfrm>
          <a:prstGeom prst="rect">
            <a:avLst/>
          </a:prstGeom>
          <a:ln w="19050">
            <a:solidFill>
              <a:srgbClr val="98B0A1"/>
            </a:solidFill>
          </a:ln>
        </p:spPr>
      </p:pic>
    </p:spTree>
    <p:extLst>
      <p:ext uri="{BB962C8B-B14F-4D97-AF65-F5344CB8AC3E}">
        <p14:creationId xmlns:p14="http://schemas.microsoft.com/office/powerpoint/2010/main" val="3265840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Pre-construction Meeting</a:t>
            </a:r>
          </a:p>
          <a:p>
            <a:pPr lvl="1"/>
            <a:r>
              <a:rPr lang="en-US" altLang="ko-KR" dirty="0"/>
              <a:t>Iterative collaboration process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grpSp>
        <p:nvGrpSpPr>
          <p:cNvPr id="5" name="그룹 4">
            <a:extLst>
              <a:ext uri="{FF2B5EF4-FFF2-40B4-BE49-F238E27FC236}">
                <a16:creationId xmlns:a16="http://schemas.microsoft.com/office/drawing/2014/main" id="{C46A3397-5FD2-45F2-ACE4-CD3C673C3226}"/>
              </a:ext>
            </a:extLst>
          </p:cNvPr>
          <p:cNvGrpSpPr/>
          <p:nvPr/>
        </p:nvGrpSpPr>
        <p:grpSpPr>
          <a:xfrm>
            <a:off x="1367106" y="2340471"/>
            <a:ext cx="8095281" cy="3957840"/>
            <a:chOff x="293512" y="1979829"/>
            <a:chExt cx="8095281" cy="3957840"/>
          </a:xfrm>
        </p:grpSpPr>
        <p:pic>
          <p:nvPicPr>
            <p:cNvPr id="6" name="Picture 6" descr="3d_model_pripcription">
              <a:extLst>
                <a:ext uri="{FF2B5EF4-FFF2-40B4-BE49-F238E27FC236}">
                  <a16:creationId xmlns:a16="http://schemas.microsoft.com/office/drawing/2014/main" id="{229BE0E0-4F09-4F4A-A2F8-C45593BCA2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507"/>
            <a:stretch/>
          </p:blipFill>
          <p:spPr bwMode="auto">
            <a:xfrm>
              <a:off x="293512" y="1979829"/>
              <a:ext cx="5611988" cy="39578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lash detection">
              <a:extLst>
                <a:ext uri="{FF2B5EF4-FFF2-40B4-BE49-F238E27FC236}">
                  <a16:creationId xmlns:a16="http://schemas.microsoft.com/office/drawing/2014/main" id="{0BD02B4F-F113-43A2-B037-94FA2C874A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2081" y="1979831"/>
              <a:ext cx="2156712" cy="395783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698628" y="7237115"/>
            <a:ext cx="5582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a:t>
            </a:r>
            <a:r>
              <a:rPr lang="ko-KR" altLang="en-US" sz="900" dirty="0">
                <a:solidFill>
                  <a:schemeClr val="tx1">
                    <a:lumMod val="85000"/>
                    <a:lumOff val="15000"/>
                  </a:schemeClr>
                </a:solidFill>
                <a:latin typeface="+mj-lt"/>
                <a:ea typeface="맑은 고딕" panose="020B0503020000020004" pitchFamily="50" charset="-127"/>
              </a:rPr>
              <a:t> </a:t>
            </a:r>
            <a:r>
              <a:rPr lang="en-US" altLang="ko-KR" sz="900" dirty="0">
                <a:solidFill>
                  <a:schemeClr val="tx1">
                    <a:lumMod val="85000"/>
                    <a:lumOff val="15000"/>
                  </a:schemeClr>
                </a:solidFill>
                <a:latin typeface="+mj-lt"/>
                <a:ea typeface="맑은 고딕" panose="020B0503020000020004" pitchFamily="50" charset="-127"/>
              </a:rPr>
              <a:t>(1) http://bimstar.co.in/clash-detection-clash-reports/</a:t>
            </a:r>
            <a:br>
              <a:rPr lang="en-US" altLang="ko-KR" sz="900" dirty="0">
                <a:solidFill>
                  <a:schemeClr val="tx1">
                    <a:lumMod val="85000"/>
                    <a:lumOff val="15000"/>
                  </a:schemeClr>
                </a:solidFill>
                <a:latin typeface="+mj-lt"/>
                <a:ea typeface="맑은 고딕" panose="020B0503020000020004" pitchFamily="50" charset="-127"/>
              </a:rPr>
            </a:br>
            <a:r>
              <a:rPr lang="en-US" altLang="ko-KR" sz="900" dirty="0">
                <a:solidFill>
                  <a:schemeClr val="tx1">
                    <a:lumMod val="85000"/>
                    <a:lumOff val="15000"/>
                  </a:schemeClr>
                </a:solidFill>
                <a:latin typeface="+mj-lt"/>
                <a:ea typeface="맑은 고딕" panose="020B0503020000020004" pitchFamily="50" charset="-127"/>
              </a:rPr>
              <a:t>(2) http://www.revitmodelingindia.com/services/bim-clash-detection-services/</a:t>
            </a:r>
          </a:p>
        </p:txBody>
      </p:sp>
    </p:spTree>
    <p:extLst>
      <p:ext uri="{BB962C8B-B14F-4D97-AF65-F5344CB8AC3E}">
        <p14:creationId xmlns:p14="http://schemas.microsoft.com/office/powerpoint/2010/main" val="4093808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Pre-construction Meeting</a:t>
            </a:r>
          </a:p>
          <a:p>
            <a:pPr lvl="1"/>
            <a:r>
              <a:rPr lang="en-US" altLang="ko-KR" dirty="0"/>
              <a:t>Preliminary identification of on-site issues in the design stage and pre-construction stage </a:t>
            </a:r>
            <a:br>
              <a:rPr lang="en-US" altLang="ko-KR" dirty="0"/>
            </a:br>
            <a:r>
              <a:rPr lang="en-US" altLang="ko-KR" dirty="0"/>
              <a:t>→ Reduction of rework </a:t>
            </a:r>
            <a:br>
              <a:rPr lang="en-US" altLang="ko-KR" dirty="0"/>
            </a:br>
            <a:r>
              <a:rPr lang="en-US" altLang="ko-KR" dirty="0"/>
              <a:t>→ Shorten construction period, save construction cost</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pic>
        <p:nvPicPr>
          <p:cNvPr id="5" name="Picture 2" descr="MacLeamy curve (2004)">
            <a:extLst>
              <a:ext uri="{FF2B5EF4-FFF2-40B4-BE49-F238E27FC236}">
                <a16:creationId xmlns:a16="http://schemas.microsoft.com/office/drawing/2014/main" id="{7EC24342-A937-4ED1-AA07-0A47525F17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2296" y="2628503"/>
            <a:ext cx="5879267" cy="4300724"/>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a:extLst>
              <a:ext uri="{FF2B5EF4-FFF2-40B4-BE49-F238E27FC236}">
                <a16:creationId xmlns:a16="http://schemas.microsoft.com/office/drawing/2014/main" id="{F489E1F1-5DB3-4204-87CC-B91880AE7A9A}"/>
              </a:ext>
            </a:extLst>
          </p:cNvPr>
          <p:cNvSpPr/>
          <p:nvPr/>
        </p:nvSpPr>
        <p:spPr bwMode="auto">
          <a:xfrm>
            <a:off x="4050556" y="5148783"/>
            <a:ext cx="984956" cy="256599"/>
          </a:xfrm>
          <a:prstGeom prst="rect">
            <a:avLst/>
          </a:prstGeom>
          <a:solidFill>
            <a:srgbClr val="B4CFDA"/>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1"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tx1"/>
                </a:solidFill>
                <a:effectLst/>
                <a:latin typeface="+mn-ea"/>
                <a:ea typeface="+mn-ea"/>
              </a:rPr>
              <a:t>BIM Effort</a:t>
            </a:r>
            <a:endParaRPr kumimoji="1" lang="ko-KR" altLang="en-US" sz="1200" b="1" i="0" u="none" strike="noStrike" cap="none" normalizeH="0" baseline="0" dirty="0">
              <a:ln>
                <a:noFill/>
              </a:ln>
              <a:solidFill>
                <a:schemeClr val="tx1"/>
              </a:solidFill>
              <a:effectLst/>
              <a:latin typeface="+mn-ea"/>
              <a:ea typeface="+mn-ea"/>
            </a:endParaRPr>
          </a:p>
        </p:txBody>
      </p:sp>
      <p:sp>
        <p:nvSpPr>
          <p:cNvPr id="7"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698628" y="7237115"/>
            <a:ext cx="55825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a:t>
            </a:r>
            <a:r>
              <a:rPr lang="ko-KR" altLang="en-US" sz="900" dirty="0">
                <a:solidFill>
                  <a:schemeClr val="tx1">
                    <a:lumMod val="85000"/>
                    <a:lumOff val="15000"/>
                  </a:schemeClr>
                </a:solidFill>
                <a:latin typeface="+mj-lt"/>
                <a:ea typeface="맑은 고딕" panose="020B0503020000020004" pitchFamily="50" charset="-127"/>
              </a:rPr>
              <a:t> </a:t>
            </a:r>
            <a:r>
              <a:rPr lang="en-US" altLang="ko-KR" sz="900" dirty="0" err="1">
                <a:solidFill>
                  <a:schemeClr val="tx1">
                    <a:lumMod val="85000"/>
                    <a:lumOff val="15000"/>
                  </a:schemeClr>
                </a:solidFill>
                <a:latin typeface="+mj-lt"/>
                <a:ea typeface="맑은 고딕" panose="020B0503020000020004" pitchFamily="50" charset="-127"/>
              </a:rPr>
              <a:t>MacLeamy</a:t>
            </a:r>
            <a:r>
              <a:rPr lang="en-US" altLang="ko-KR" sz="900" dirty="0">
                <a:solidFill>
                  <a:schemeClr val="tx1">
                    <a:lumMod val="85000"/>
                    <a:lumOff val="15000"/>
                  </a:schemeClr>
                </a:solidFill>
                <a:latin typeface="+mj-lt"/>
                <a:ea typeface="맑은 고딕" panose="020B0503020000020004" pitchFamily="50" charset="-127"/>
              </a:rPr>
              <a:t> curve (2004)</a:t>
            </a:r>
          </a:p>
        </p:txBody>
      </p:sp>
    </p:spTree>
    <p:extLst>
      <p:ext uri="{BB962C8B-B14F-4D97-AF65-F5344CB8AC3E}">
        <p14:creationId xmlns:p14="http://schemas.microsoft.com/office/powerpoint/2010/main" val="3051396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BIM Applications</a:t>
            </a:r>
          </a:p>
          <a:p>
            <a:pPr lvl="1"/>
            <a:r>
              <a:rPr lang="en-US" altLang="ko-KR" dirty="0"/>
              <a:t>One of the biggest benefits contractors can get from using BIM</a:t>
            </a:r>
          </a:p>
          <a:p>
            <a:pPr lvl="1"/>
            <a:r>
              <a:rPr lang="en-US" altLang="ko-KR" dirty="0"/>
              <a:t>Great improvement in resolving clash, understanding construction details, identifying drawing errors.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698628" y="7237115"/>
            <a:ext cx="5582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B. </a:t>
            </a:r>
            <a:r>
              <a:rPr lang="en-US" altLang="ko-KR" sz="900" dirty="0" err="1">
                <a:solidFill>
                  <a:schemeClr val="tx1">
                    <a:lumMod val="85000"/>
                    <a:lumOff val="15000"/>
                  </a:schemeClr>
                </a:solidFill>
                <a:latin typeface="+mj-lt"/>
                <a:ea typeface="맑은 고딕" panose="020B0503020000020004" pitchFamily="50" charset="-127"/>
              </a:rPr>
              <a:t>Becerik</a:t>
            </a:r>
            <a:r>
              <a:rPr lang="en-US" altLang="ko-KR" sz="900" dirty="0">
                <a:solidFill>
                  <a:schemeClr val="tx1">
                    <a:lumMod val="85000"/>
                    <a:lumOff val="15000"/>
                  </a:schemeClr>
                </a:solidFill>
                <a:latin typeface="+mj-lt"/>
                <a:ea typeface="맑은 고딕" panose="020B0503020000020004" pitchFamily="50" charset="-127"/>
              </a:rPr>
              <a:t>-Gerber and S. Rice, The perceived value of building information modeling in the US building industry, J. of Information Technology in Construction, 15, 185-201, (2010)</a:t>
            </a:r>
          </a:p>
        </p:txBody>
      </p:sp>
      <p:pic>
        <p:nvPicPr>
          <p:cNvPr id="8" name="Picture 2" descr="Benefits of BIM in ranking [4]Â ">
            <a:extLst>
              <a:ext uri="{FF2B5EF4-FFF2-40B4-BE49-F238E27FC236}">
                <a16:creationId xmlns:a16="http://schemas.microsoft.com/office/drawing/2014/main" id="{6F2CA233-F2FF-4500-AF30-3ADD3B8B57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3" t="2485" r="1464" b="2824"/>
          <a:stretch/>
        </p:blipFill>
        <p:spPr bwMode="auto">
          <a:xfrm>
            <a:off x="1920080" y="2517494"/>
            <a:ext cx="6743700" cy="340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072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BIM Applications</a:t>
            </a:r>
          </a:p>
          <a:p>
            <a:pPr lvl="1"/>
            <a:r>
              <a:rPr lang="en-US" altLang="ko-KR" dirty="0"/>
              <a:t>One hundred percent of MEP contractors and 90 percent of general contractors and structural engineers surveyed report participating in such integrated workflows — with tangible benefits to show for it.</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698628" y="7237115"/>
            <a:ext cx="55825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https://projectdelivery.autodesk.com/blog/aec-industry-trends-bim-dodge-analytics/</a:t>
            </a:r>
          </a:p>
        </p:txBody>
      </p:sp>
      <p:pic>
        <p:nvPicPr>
          <p:cNvPr id="6" name="Picture 4" descr="Graph showing the benefits of BIM, with highly engaged and collaborative users in a project. AEC Industry Trends Benefits of BIM">
            <a:extLst>
              <a:ext uri="{FF2B5EF4-FFF2-40B4-BE49-F238E27FC236}">
                <a16:creationId xmlns:a16="http://schemas.microsoft.com/office/drawing/2014/main" id="{0605363E-8954-4E1D-8A7B-D29E9E984D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360" y="2232459"/>
            <a:ext cx="6024137" cy="471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4827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BIM Applications</a:t>
            </a:r>
          </a:p>
          <a:p>
            <a:pPr lvl="1"/>
            <a:r>
              <a:rPr lang="en-US" altLang="ko-KR" dirty="0"/>
              <a:t>Starting with the US and Europe, national institutions and companies are actively promoting BIM introduction policies including guidelines and information standards.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https://www.geospatialworld.net/article/bim-adoption-around-the-world-how-good-are-we/</a:t>
            </a:r>
          </a:p>
        </p:txBody>
      </p:sp>
      <p:pic>
        <p:nvPicPr>
          <p:cNvPr id="4" name="그림 3"/>
          <p:cNvPicPr>
            <a:picLocks noChangeAspect="1"/>
          </p:cNvPicPr>
          <p:nvPr/>
        </p:nvPicPr>
        <p:blipFill>
          <a:blip r:embed="rId3"/>
          <a:stretch>
            <a:fillRect/>
          </a:stretch>
        </p:blipFill>
        <p:spPr>
          <a:xfrm>
            <a:off x="1242244" y="2055998"/>
            <a:ext cx="8353833" cy="5053323"/>
          </a:xfrm>
          <a:prstGeom prst="rect">
            <a:avLst/>
          </a:prstGeom>
        </p:spPr>
      </p:pic>
    </p:spTree>
    <p:extLst>
      <p:ext uri="{BB962C8B-B14F-4D97-AF65-F5344CB8AC3E}">
        <p14:creationId xmlns:p14="http://schemas.microsoft.com/office/powerpoint/2010/main" val="423393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Background</a:t>
            </a:r>
          </a:p>
          <a:p>
            <a:endParaRPr lang="en-US" altLang="ko-KR" dirty="0"/>
          </a:p>
          <a:p>
            <a:r>
              <a:rPr lang="en-US" altLang="ko-KR" dirty="0"/>
              <a:t>Building Information Modeling (BIM)</a:t>
            </a:r>
          </a:p>
          <a:p>
            <a:pPr lvl="1"/>
            <a:r>
              <a:rPr lang="en-US" altLang="ko-KR" dirty="0"/>
              <a:t>Definition</a:t>
            </a:r>
          </a:p>
          <a:p>
            <a:pPr lvl="1"/>
            <a:r>
              <a:rPr lang="en-US" altLang="ko-KR" dirty="0"/>
              <a:t>Problem Identification at the Early Stages of Construction</a:t>
            </a:r>
          </a:p>
          <a:p>
            <a:pPr marL="358775" lvl="1" indent="0">
              <a:buNone/>
            </a:pPr>
            <a:endParaRPr lang="en-US" altLang="ko-KR" dirty="0"/>
          </a:p>
          <a:p>
            <a:r>
              <a:rPr lang="en-US" altLang="ko-KR" dirty="0"/>
              <a:t>Smart Construction</a:t>
            </a:r>
          </a:p>
          <a:p>
            <a:pPr lvl="1"/>
            <a:r>
              <a:rPr lang="en-US" altLang="ko-KR" dirty="0"/>
              <a:t>Definition</a:t>
            </a:r>
          </a:p>
          <a:p>
            <a:pPr lvl="1"/>
            <a:r>
              <a:rPr lang="en-US" altLang="ko-KR" dirty="0"/>
              <a:t>Technologies for Tracking the Construction Process </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Contents</a:t>
            </a:r>
            <a:endParaRPr lang="ko-KR" altLang="en-US" dirty="0"/>
          </a:p>
        </p:txBody>
      </p:sp>
    </p:spTree>
    <p:extLst>
      <p:ext uri="{BB962C8B-B14F-4D97-AF65-F5344CB8AC3E}">
        <p14:creationId xmlns:p14="http://schemas.microsoft.com/office/powerpoint/2010/main" val="840751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BIM Applications</a:t>
            </a:r>
          </a:p>
          <a:p>
            <a:pPr lvl="1"/>
            <a:r>
              <a:rPr lang="en-US" altLang="ko-KR" dirty="0"/>
              <a:t>In South Korea, the Ministry of Land, Infrastructure and Transport continues </a:t>
            </a:r>
            <a:br>
              <a:rPr lang="en-US" altLang="ko-KR" dirty="0"/>
            </a:br>
            <a:r>
              <a:rPr lang="en-US" altLang="ko-KR" dirty="0"/>
              <a:t>to promote BIM activation policies in all fields of construction, civil engineering, and engineering </a:t>
            </a:r>
            <a:br>
              <a:rPr lang="en-US" altLang="ko-KR" dirty="0"/>
            </a:br>
            <a:r>
              <a:rPr lang="en-US" altLang="ko-KR" dirty="0"/>
              <a:t>and to prepare BIM mandatory plan and order for pilot project</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the Korea Institute of Civil Engineering and Building Technology</a:t>
            </a:r>
          </a:p>
        </p:txBody>
      </p:sp>
      <p:grpSp>
        <p:nvGrpSpPr>
          <p:cNvPr id="6" name="그룹 5">
            <a:extLst>
              <a:ext uri="{FF2B5EF4-FFF2-40B4-BE49-F238E27FC236}">
                <a16:creationId xmlns:a16="http://schemas.microsoft.com/office/drawing/2014/main" id="{BEEF21C2-9A16-4062-A8CB-44E861687011}"/>
              </a:ext>
            </a:extLst>
          </p:cNvPr>
          <p:cNvGrpSpPr/>
          <p:nvPr/>
        </p:nvGrpSpPr>
        <p:grpSpPr>
          <a:xfrm>
            <a:off x="979272" y="2556495"/>
            <a:ext cx="8870950" cy="4125397"/>
            <a:chOff x="127000" y="1690151"/>
            <a:chExt cx="8870950" cy="4125397"/>
          </a:xfrm>
        </p:grpSpPr>
        <p:grpSp>
          <p:nvGrpSpPr>
            <p:cNvPr id="7" name="그룹 6">
              <a:extLst>
                <a:ext uri="{FF2B5EF4-FFF2-40B4-BE49-F238E27FC236}">
                  <a16:creationId xmlns:a16="http://schemas.microsoft.com/office/drawing/2014/main" id="{583E0675-C39F-4101-A7E9-FD9A3C647F74}"/>
                </a:ext>
              </a:extLst>
            </p:cNvPr>
            <p:cNvGrpSpPr/>
            <p:nvPr/>
          </p:nvGrpSpPr>
          <p:grpSpPr>
            <a:xfrm>
              <a:off x="471170" y="1690151"/>
              <a:ext cx="2641600" cy="1184687"/>
              <a:chOff x="294640" y="1412779"/>
              <a:chExt cx="2641600" cy="1184687"/>
            </a:xfrm>
          </p:grpSpPr>
          <p:sp>
            <p:nvSpPr>
              <p:cNvPr id="26" name="사각형: 둥근 모서리 7">
                <a:extLst>
                  <a:ext uri="{FF2B5EF4-FFF2-40B4-BE49-F238E27FC236}">
                    <a16:creationId xmlns:a16="http://schemas.microsoft.com/office/drawing/2014/main" id="{38ADC3FE-DD54-4F6E-9AA7-1C4E7C99F70B}"/>
                  </a:ext>
                </a:extLst>
              </p:cNvPr>
              <p:cNvSpPr/>
              <p:nvPr/>
            </p:nvSpPr>
            <p:spPr bwMode="auto">
              <a:xfrm>
                <a:off x="294640" y="1412779"/>
                <a:ext cx="2641600" cy="538480"/>
              </a:xfrm>
              <a:prstGeom prst="roundRect">
                <a:avLst/>
              </a:prstGeom>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r>
                  <a:rPr lang="en-US" altLang="ko-KR" sz="1200" b="1" spc="-150" dirty="0">
                    <a:solidFill>
                      <a:schemeClr val="tx1"/>
                    </a:solidFill>
                    <a:latin typeface="맑은 고딕" panose="020B0503020000020004" pitchFamily="50" charset="-127"/>
                    <a:ea typeface="맑은 고딕" panose="020B0503020000020004" pitchFamily="50" charset="-127"/>
                    <a:cs typeface="+mj-cs"/>
                  </a:rPr>
                  <a:t>BIM</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도입 활성화를 위한 국가정책 </a:t>
                </a:r>
                <a:endParaRPr lang="en-US" altLang="ko-KR" sz="1200" b="1" spc="-150" dirty="0">
                  <a:solidFill>
                    <a:schemeClr val="tx1"/>
                  </a:solidFill>
                  <a:latin typeface="맑은 고딕" panose="020B0503020000020004" pitchFamily="50" charset="-127"/>
                  <a:ea typeface="맑은 고딕" panose="020B0503020000020004" pitchFamily="50" charset="-127"/>
                  <a:cs typeface="+mj-cs"/>
                </a:endParaRPr>
              </a:p>
              <a:p>
                <a:pPr marL="0" marR="0" indent="0" algn="l" defTabSz="914400" rtl="0" eaLnBrk="1" fontAlgn="base" latinLnBrk="1" hangingPunct="1">
                  <a:lnSpc>
                    <a:spcPct val="100000"/>
                  </a:lnSpc>
                  <a:spcBef>
                    <a:spcPct val="0"/>
                  </a:spcBef>
                  <a:spcAft>
                    <a:spcPct val="0"/>
                  </a:spcAft>
                  <a:buClrTx/>
                  <a:buSzTx/>
                  <a:buFontTx/>
                  <a:buNone/>
                  <a:tabLst/>
                </a:pPr>
                <a:r>
                  <a:rPr lang="ko-KR" altLang="en-US" sz="1200" b="1" spc="-150" dirty="0">
                    <a:solidFill>
                      <a:schemeClr val="tx1"/>
                    </a:solidFill>
                    <a:latin typeface="맑은 고딕" panose="020B0503020000020004" pitchFamily="50" charset="-127"/>
                    <a:ea typeface="맑은 고딕" panose="020B0503020000020004" pitchFamily="50" charset="-127"/>
                    <a:cs typeface="+mj-cs"/>
                  </a:rPr>
                  <a:t>장단기 계획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(2009) : 10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년간 추진계획</a:t>
                </a:r>
              </a:p>
            </p:txBody>
          </p:sp>
          <p:sp>
            <p:nvSpPr>
              <p:cNvPr id="27" name="사각형: 둥근 모서리 12">
                <a:extLst>
                  <a:ext uri="{FF2B5EF4-FFF2-40B4-BE49-F238E27FC236}">
                    <a16:creationId xmlns:a16="http://schemas.microsoft.com/office/drawing/2014/main" id="{27BE9E65-38BD-422D-9169-DD0A4AA00F7F}"/>
                  </a:ext>
                </a:extLst>
              </p:cNvPr>
              <p:cNvSpPr/>
              <p:nvPr/>
            </p:nvSpPr>
            <p:spPr bwMode="auto">
              <a:xfrm>
                <a:off x="294640" y="2058986"/>
                <a:ext cx="2641600" cy="538480"/>
              </a:xfrm>
              <a:prstGeom prst="roundRect">
                <a:avLst/>
              </a:prstGeom>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r>
                  <a:rPr lang="ko-KR" altLang="en-US" sz="1200" b="1" spc="-150" dirty="0" err="1">
                    <a:solidFill>
                      <a:schemeClr val="tx1"/>
                    </a:solidFill>
                    <a:latin typeface="맑은 고딕" panose="020B0503020000020004" pitchFamily="50" charset="-127"/>
                    <a:ea typeface="맑은 고딕" panose="020B0503020000020004" pitchFamily="50" charset="-127"/>
                    <a:cs typeface="+mj-cs"/>
                  </a:rPr>
                  <a:t>세움터</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 고도화 기본계획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(2009) : </a:t>
                </a:r>
              </a:p>
              <a:p>
                <a:pPr marL="0" marR="0" indent="0" algn="l" defTabSz="914400" rtl="0" eaLnBrk="1" fontAlgn="base" latinLnBrk="1" hangingPunct="1">
                  <a:lnSpc>
                    <a:spcPct val="100000"/>
                  </a:lnSpc>
                  <a:spcBef>
                    <a:spcPct val="0"/>
                  </a:spcBef>
                  <a:spcAft>
                    <a:spcPct val="0"/>
                  </a:spcAft>
                  <a:buClrTx/>
                  <a:buSzTx/>
                  <a:buFontTx/>
                  <a:buNone/>
                  <a:tabLst/>
                </a:pPr>
                <a:r>
                  <a:rPr lang="ko-KR" altLang="en-US" sz="1200" b="1" spc="-150" dirty="0">
                    <a:solidFill>
                      <a:schemeClr val="tx1"/>
                    </a:solidFill>
                    <a:latin typeface="맑은 고딕" panose="020B0503020000020004" pitchFamily="50" charset="-127"/>
                    <a:ea typeface="맑은 고딕" panose="020B0503020000020004" pitchFamily="50" charset="-127"/>
                    <a:cs typeface="+mj-cs"/>
                  </a:rPr>
                  <a:t>인허가 지능형 서비스에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도입</a:t>
                </a:r>
              </a:p>
            </p:txBody>
          </p:sp>
        </p:grpSp>
        <p:grpSp>
          <p:nvGrpSpPr>
            <p:cNvPr id="8" name="그룹 7">
              <a:extLst>
                <a:ext uri="{FF2B5EF4-FFF2-40B4-BE49-F238E27FC236}">
                  <a16:creationId xmlns:a16="http://schemas.microsoft.com/office/drawing/2014/main" id="{9C1960BF-DF7B-4C50-A151-2045BEAEC177}"/>
                </a:ext>
              </a:extLst>
            </p:cNvPr>
            <p:cNvGrpSpPr/>
            <p:nvPr/>
          </p:nvGrpSpPr>
          <p:grpSpPr>
            <a:xfrm>
              <a:off x="5993130" y="1690151"/>
              <a:ext cx="2641600" cy="1184687"/>
              <a:chOff x="5816600" y="1421624"/>
              <a:chExt cx="2641600" cy="1184687"/>
            </a:xfrm>
          </p:grpSpPr>
          <p:sp>
            <p:nvSpPr>
              <p:cNvPr id="24" name="사각형: 둥근 모서리 13">
                <a:extLst>
                  <a:ext uri="{FF2B5EF4-FFF2-40B4-BE49-F238E27FC236}">
                    <a16:creationId xmlns:a16="http://schemas.microsoft.com/office/drawing/2014/main" id="{939DB4A7-365B-494E-9E82-A4AB184D5C2B}"/>
                  </a:ext>
                </a:extLst>
              </p:cNvPr>
              <p:cNvSpPr/>
              <p:nvPr/>
            </p:nvSpPr>
            <p:spPr bwMode="auto">
              <a:xfrm>
                <a:off x="5816600" y="1421624"/>
                <a:ext cx="2641600" cy="538480"/>
              </a:xfrm>
              <a:prstGeom prst="roundRect">
                <a:avLst/>
              </a:prstGeom>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r>
                  <a:rPr lang="ko-KR" altLang="en-US" sz="1200" b="1" spc="-150" dirty="0">
                    <a:solidFill>
                      <a:schemeClr val="tx1"/>
                    </a:solidFill>
                    <a:latin typeface="맑은 고딕" panose="020B0503020000020004" pitchFamily="50" charset="-127"/>
                    <a:ea typeface="맑은 고딕" panose="020B0503020000020004" pitchFamily="50" charset="-127"/>
                    <a:cs typeface="+mj-cs"/>
                  </a:rPr>
                  <a:t>제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6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차 건설기술진흥기본계획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(2017) :</a:t>
                </a:r>
              </a:p>
              <a:p>
                <a:pPr marL="0" marR="0" indent="0" algn="l" defTabSz="914400" rtl="0" eaLnBrk="1" fontAlgn="base" latinLnBrk="1" hangingPunct="1">
                  <a:lnSpc>
                    <a:spcPct val="100000"/>
                  </a:lnSpc>
                  <a:spcBef>
                    <a:spcPct val="0"/>
                  </a:spcBef>
                  <a:spcAft>
                    <a:spcPct val="0"/>
                  </a:spcAft>
                  <a:buClrTx/>
                  <a:buSzTx/>
                  <a:buFontTx/>
                  <a:buNone/>
                  <a:tabLst/>
                </a:pPr>
                <a:r>
                  <a:rPr lang="ko-KR" altLang="en-US" sz="1200" b="1" spc="-150" dirty="0">
                    <a:solidFill>
                      <a:schemeClr val="tx1"/>
                    </a:solidFill>
                    <a:latin typeface="맑은 고딕" panose="020B0503020000020004" pitchFamily="50" charset="-127"/>
                    <a:ea typeface="맑은 고딕" panose="020B0503020000020004" pitchFamily="50" charset="-127"/>
                    <a:cs typeface="+mj-cs"/>
                  </a:rPr>
                  <a:t>스마트 </a:t>
                </a:r>
                <a:r>
                  <a:rPr lang="ko-KR" altLang="en-US" sz="1200" b="1" spc="-150" dirty="0" err="1">
                    <a:solidFill>
                      <a:schemeClr val="tx1"/>
                    </a:solidFill>
                    <a:latin typeface="맑은 고딕" panose="020B0503020000020004" pitchFamily="50" charset="-127"/>
                    <a:ea typeface="맑은 고딕" panose="020B0503020000020004" pitchFamily="50" charset="-127"/>
                    <a:cs typeface="+mj-cs"/>
                  </a:rPr>
                  <a:t>건설구현위한</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핵심기술 적용</a:t>
                </a:r>
              </a:p>
            </p:txBody>
          </p:sp>
          <p:sp>
            <p:nvSpPr>
              <p:cNvPr id="25" name="사각형: 둥근 모서리 15">
                <a:extLst>
                  <a:ext uri="{FF2B5EF4-FFF2-40B4-BE49-F238E27FC236}">
                    <a16:creationId xmlns:a16="http://schemas.microsoft.com/office/drawing/2014/main" id="{0CAEFD58-3659-46C6-9992-9E5A5FDB4CDB}"/>
                  </a:ext>
                </a:extLst>
              </p:cNvPr>
              <p:cNvSpPr/>
              <p:nvPr/>
            </p:nvSpPr>
            <p:spPr bwMode="auto">
              <a:xfrm>
                <a:off x="5816600" y="2067831"/>
                <a:ext cx="2641600" cy="538480"/>
              </a:xfrm>
              <a:prstGeom prst="roundRect">
                <a:avLst/>
              </a:prstGeom>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r>
                  <a:rPr lang="ko-KR" altLang="en-US" sz="1200" b="1" spc="-150" dirty="0">
                    <a:solidFill>
                      <a:schemeClr val="tx1"/>
                    </a:solidFill>
                    <a:latin typeface="맑은 고딕" panose="020B0503020000020004" pitchFamily="50" charset="-127"/>
                    <a:ea typeface="맑은 고딕" panose="020B0503020000020004" pitchFamily="50" charset="-127"/>
                    <a:cs typeface="+mj-cs"/>
                  </a:rPr>
                  <a:t>제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5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차 건설사업정보화진흥계획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(2017) :</a:t>
                </a:r>
              </a:p>
              <a:p>
                <a:pPr marL="0" marR="0" indent="0" algn="l" defTabSz="914400" rtl="0" eaLnBrk="1" fontAlgn="base" latinLnBrk="1" hangingPunct="1">
                  <a:lnSpc>
                    <a:spcPct val="100000"/>
                  </a:lnSpc>
                  <a:spcBef>
                    <a:spcPct val="0"/>
                  </a:spcBef>
                  <a:spcAft>
                    <a:spcPct val="0"/>
                  </a:spcAft>
                  <a:buClrTx/>
                  <a:buSzTx/>
                  <a:buFontTx/>
                  <a:buNone/>
                  <a:tabLst/>
                </a:pPr>
                <a:r>
                  <a:rPr lang="ko-KR" altLang="en-US" sz="1200" b="1" spc="-150" dirty="0">
                    <a:solidFill>
                      <a:schemeClr val="tx1"/>
                    </a:solidFill>
                    <a:latin typeface="맑은 고딕" panose="020B0503020000020004" pitchFamily="50" charset="-127"/>
                    <a:ea typeface="맑은 고딕" panose="020B0503020000020004" pitchFamily="50" charset="-127"/>
                    <a:cs typeface="+mj-cs"/>
                  </a:rPr>
                  <a:t>인프라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활성화 및 플랫폼 개발</a:t>
                </a:r>
              </a:p>
            </p:txBody>
          </p:sp>
        </p:grpSp>
        <p:sp>
          <p:nvSpPr>
            <p:cNvPr id="10" name="사각형: 둥근 모서리 20">
              <a:extLst>
                <a:ext uri="{FF2B5EF4-FFF2-40B4-BE49-F238E27FC236}">
                  <a16:creationId xmlns:a16="http://schemas.microsoft.com/office/drawing/2014/main" id="{012A65CB-20C9-46B6-81F0-B938F3D35D7D}"/>
                </a:ext>
              </a:extLst>
            </p:cNvPr>
            <p:cNvSpPr/>
            <p:nvPr/>
          </p:nvSpPr>
          <p:spPr bwMode="auto">
            <a:xfrm>
              <a:off x="1990724" y="3113598"/>
              <a:ext cx="5178426" cy="538480"/>
            </a:xfrm>
            <a:prstGeom prst="roundRect">
              <a:avLst/>
            </a:prstGeom>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r>
                <a:rPr lang="ko-KR" altLang="en-US" sz="1200" b="1" spc="-150" dirty="0">
                  <a:solidFill>
                    <a:schemeClr val="tx1"/>
                  </a:solidFill>
                  <a:latin typeface="맑은 고딕" panose="020B0503020000020004" pitchFamily="50" charset="-127"/>
                  <a:ea typeface="맑은 고딕" panose="020B0503020000020004" pitchFamily="50" charset="-127"/>
                  <a:cs typeface="+mj-cs"/>
                </a:rPr>
                <a:t>국토교통부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(2015) : 2020</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년까지 사회기반시설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(SOC)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공사</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20% 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적용</a:t>
              </a:r>
              <a:endParaRPr lang="en-US" altLang="ko-KR" sz="1200" b="1" spc="-150" dirty="0">
                <a:solidFill>
                  <a:schemeClr val="tx1"/>
                </a:solidFill>
                <a:latin typeface="맑은 고딕" panose="020B0503020000020004" pitchFamily="50" charset="-127"/>
                <a:ea typeface="맑은 고딕" panose="020B0503020000020004" pitchFamily="50" charset="-127"/>
                <a:cs typeface="+mj-cs"/>
              </a:endParaRPr>
            </a:p>
            <a:p>
              <a:pPr defTabSz="914400" fontAlgn="base" latinLnBrk="1">
                <a:spcBef>
                  <a:spcPct val="0"/>
                </a:spcBef>
                <a:spcAft>
                  <a:spcPct val="0"/>
                </a:spcAft>
              </a:pPr>
              <a:r>
                <a:rPr lang="ko-KR" altLang="en-US" sz="1200" b="1" spc="-150" dirty="0">
                  <a:solidFill>
                    <a:schemeClr val="tx1"/>
                  </a:solidFill>
                  <a:latin typeface="맑은 고딕" panose="020B0503020000020004" pitchFamily="50" charset="-127"/>
                  <a:ea typeface="맑은 고딕" panose="020B0503020000020004" pitchFamily="50" charset="-127"/>
                  <a:cs typeface="+mj-cs"/>
                </a:rPr>
                <a:t>국토교통부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(2017) : 2020</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년까지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500</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억 이상 공사 대상</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발주</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의무화</a:t>
              </a:r>
              <a:endParaRPr lang="en-US" altLang="ko-KR" sz="1200" b="1" spc="-150" dirty="0">
                <a:solidFill>
                  <a:schemeClr val="tx1"/>
                </a:solidFill>
                <a:latin typeface="맑은 고딕" panose="020B0503020000020004" pitchFamily="50" charset="-127"/>
                <a:ea typeface="맑은 고딕" panose="020B0503020000020004" pitchFamily="50" charset="-127"/>
                <a:cs typeface="+mj-cs"/>
              </a:endParaRPr>
            </a:p>
          </p:txBody>
        </p:sp>
        <p:cxnSp>
          <p:nvCxnSpPr>
            <p:cNvPr id="11" name="직선 연결선 10">
              <a:extLst>
                <a:ext uri="{FF2B5EF4-FFF2-40B4-BE49-F238E27FC236}">
                  <a16:creationId xmlns:a16="http://schemas.microsoft.com/office/drawing/2014/main" id="{DF0F5EDB-2602-4FF0-A8D9-ECB1C5E80E14}"/>
                </a:ext>
              </a:extLst>
            </p:cNvPr>
            <p:cNvCxnSpPr>
              <a:cxnSpLocks/>
              <a:stCxn id="26" idx="3"/>
            </p:cNvCxnSpPr>
            <p:nvPr/>
          </p:nvCxnSpPr>
          <p:spPr bwMode="auto">
            <a:xfrm>
              <a:off x="3112770" y="1959391"/>
              <a:ext cx="820520"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2" name="직선 연결선 11">
              <a:extLst>
                <a:ext uri="{FF2B5EF4-FFF2-40B4-BE49-F238E27FC236}">
                  <a16:creationId xmlns:a16="http://schemas.microsoft.com/office/drawing/2014/main" id="{016B68D8-1304-487B-910C-EB39CA9CF2D4}"/>
                </a:ext>
              </a:extLst>
            </p:cNvPr>
            <p:cNvCxnSpPr>
              <a:cxnSpLocks/>
              <a:stCxn id="27" idx="3"/>
            </p:cNvCxnSpPr>
            <p:nvPr/>
          </p:nvCxnSpPr>
          <p:spPr bwMode="auto">
            <a:xfrm>
              <a:off x="3112770" y="2605598"/>
              <a:ext cx="901700"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3" name="직선 연결선 12">
              <a:extLst>
                <a:ext uri="{FF2B5EF4-FFF2-40B4-BE49-F238E27FC236}">
                  <a16:creationId xmlns:a16="http://schemas.microsoft.com/office/drawing/2014/main" id="{AE18FB88-D74F-4FDF-98ED-9834A6B7BBCD}"/>
                </a:ext>
              </a:extLst>
            </p:cNvPr>
            <p:cNvCxnSpPr>
              <a:cxnSpLocks/>
              <a:stCxn id="24" idx="1"/>
            </p:cNvCxnSpPr>
            <p:nvPr/>
          </p:nvCxnSpPr>
          <p:spPr bwMode="auto">
            <a:xfrm flipH="1">
              <a:off x="4984750" y="1959391"/>
              <a:ext cx="1008380"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4" name="직선 연결선 13">
              <a:extLst>
                <a:ext uri="{FF2B5EF4-FFF2-40B4-BE49-F238E27FC236}">
                  <a16:creationId xmlns:a16="http://schemas.microsoft.com/office/drawing/2014/main" id="{E515B4E3-AD93-4EFC-AE6B-29215580539B}"/>
                </a:ext>
              </a:extLst>
            </p:cNvPr>
            <p:cNvCxnSpPr>
              <a:cxnSpLocks/>
              <a:stCxn id="25" idx="1"/>
            </p:cNvCxnSpPr>
            <p:nvPr/>
          </p:nvCxnSpPr>
          <p:spPr bwMode="auto">
            <a:xfrm flipH="1">
              <a:off x="5091432" y="2605598"/>
              <a:ext cx="901698" cy="0"/>
            </a:xfrm>
            <a:prstGeom prst="line">
              <a:avLst/>
            </a:prstGeom>
            <a:solidFill>
              <a:schemeClr val="accent1"/>
            </a:solidFill>
            <a:ln w="9525" cap="flat" cmpd="sng" algn="ctr">
              <a:solidFill>
                <a:schemeClr val="tx1"/>
              </a:solidFill>
              <a:prstDash val="sysDash"/>
              <a:round/>
              <a:headEnd type="none" w="med" len="med"/>
              <a:tailEnd type="none" w="med" len="med"/>
            </a:ln>
            <a:effectLst/>
          </p:spPr>
        </p:cxnSp>
        <p:pic>
          <p:nvPicPr>
            <p:cNvPr id="15" name="Picture 2" descr="국토교통부">
              <a:extLst>
                <a:ext uri="{FF2B5EF4-FFF2-40B4-BE49-F238E27FC236}">
                  <a16:creationId xmlns:a16="http://schemas.microsoft.com/office/drawing/2014/main" id="{49594CEA-A9D0-4A59-95B6-5DF78B0A24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290" y="1694245"/>
              <a:ext cx="1239320" cy="1176498"/>
            </a:xfrm>
            <a:prstGeom prst="rect">
              <a:avLst/>
            </a:prstGeom>
            <a:noFill/>
            <a:extLst>
              <a:ext uri="{909E8E84-426E-40DD-AFC4-6F175D3DCCD1}">
                <a14:hiddenFill xmlns:a14="http://schemas.microsoft.com/office/drawing/2010/main">
                  <a:solidFill>
                    <a:srgbClr val="FFFFFF"/>
                  </a:solidFill>
                </a14:hiddenFill>
              </a:ext>
            </a:extLst>
          </p:spPr>
        </p:pic>
        <p:sp>
          <p:nvSpPr>
            <p:cNvPr id="16" name="직사각형 15">
              <a:extLst>
                <a:ext uri="{FF2B5EF4-FFF2-40B4-BE49-F238E27FC236}">
                  <a16:creationId xmlns:a16="http://schemas.microsoft.com/office/drawing/2014/main" id="{D420982E-C2FC-403E-B487-82C1CBF8EBE9}"/>
                </a:ext>
              </a:extLst>
            </p:cNvPr>
            <p:cNvSpPr/>
            <p:nvPr/>
          </p:nvSpPr>
          <p:spPr bwMode="auto">
            <a:xfrm>
              <a:off x="127000" y="4611588"/>
              <a:ext cx="2131060" cy="1203960"/>
            </a:xfrm>
            <a:prstGeom prst="rect">
              <a:avLst/>
            </a:prstGeom>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171450" indent="-171450" defTabSz="914400" fontAlgn="base" latinLnBrk="1">
                <a:spcBef>
                  <a:spcPct val="0"/>
                </a:spcBef>
                <a:spcAft>
                  <a:spcPct val="0"/>
                </a:spcAft>
                <a:buFont typeface="Arial" panose="020B0604020202020204" pitchFamily="34" charset="0"/>
                <a:buChar char="•"/>
              </a:pP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2016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시설사업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BIM</a:t>
              </a:r>
              <a:br>
                <a:rPr lang="en-US" altLang="ko-KR" sz="1200" b="1" spc="-150" dirty="0">
                  <a:solidFill>
                    <a:schemeClr val="tx1"/>
                  </a:solidFill>
                  <a:latin typeface="맑은 고딕" panose="020B0503020000020004" pitchFamily="50" charset="-127"/>
                  <a:ea typeface="맑은 고딕" panose="020B0503020000020004" pitchFamily="50" charset="-127"/>
                  <a:cs typeface="+mj-cs"/>
                </a:rPr>
              </a:br>
              <a:r>
                <a:rPr lang="ko-KR" altLang="en-US" sz="1200" b="1" spc="-150" dirty="0">
                  <a:solidFill>
                    <a:schemeClr val="tx1"/>
                  </a:solidFill>
                  <a:latin typeface="맑은 고딕" panose="020B0503020000020004" pitchFamily="50" charset="-127"/>
                  <a:ea typeface="맑은 고딕" panose="020B0503020000020004" pitchFamily="50" charset="-127"/>
                  <a:cs typeface="+mj-cs"/>
                </a:rPr>
                <a:t>적용지침서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v 1.31</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 발표</a:t>
              </a:r>
              <a:endParaRPr lang="en-US" altLang="ko-KR" sz="1200" b="1"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 typeface="Arial" panose="020B0604020202020204" pitchFamily="34" charset="0"/>
                <a:buChar char="•"/>
              </a:pP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2016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년부터 시설사업 전체</a:t>
              </a:r>
              <a:br>
                <a:rPr lang="en-US" altLang="ko-KR" sz="1200" b="1" spc="-150" dirty="0">
                  <a:solidFill>
                    <a:schemeClr val="tx1"/>
                  </a:solidFill>
                  <a:latin typeface="맑은 고딕" panose="020B0503020000020004" pitchFamily="50" charset="-127"/>
                  <a:ea typeface="맑은 고딕" panose="020B0503020000020004" pitchFamily="50" charset="-127"/>
                  <a:cs typeface="+mj-cs"/>
                </a:rPr>
              </a:br>
              <a:r>
                <a:rPr lang="ko-KR" altLang="en-US" sz="1200" b="1" spc="-150" dirty="0">
                  <a:solidFill>
                    <a:schemeClr val="tx1"/>
                  </a:solidFill>
                  <a:latin typeface="맑은 고딕" panose="020B0503020000020004" pitchFamily="50" charset="-127"/>
                  <a:ea typeface="맑은 고딕" panose="020B0503020000020004" pitchFamily="50" charset="-127"/>
                  <a:cs typeface="+mj-cs"/>
                </a:rPr>
                <a:t>대상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발주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(50</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건</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2</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조 규모</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a:t>
              </a:r>
            </a:p>
            <a:p>
              <a:pPr marL="171450" indent="-171450" defTabSz="914400" fontAlgn="base" latinLnBrk="1">
                <a:spcBef>
                  <a:spcPct val="0"/>
                </a:spcBef>
                <a:spcAft>
                  <a:spcPct val="0"/>
                </a:spcAft>
                <a:buFont typeface="Arial" panose="020B0604020202020204" pitchFamily="34" charset="0"/>
                <a:buChar char="•"/>
              </a:pP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2017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년부터 입찰 시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도면</a:t>
              </a:r>
              <a:br>
                <a:rPr lang="en-US" altLang="ko-KR" sz="1200" b="1" spc="-150" dirty="0">
                  <a:solidFill>
                    <a:schemeClr val="tx1"/>
                  </a:solidFill>
                  <a:latin typeface="맑은 고딕" panose="020B0503020000020004" pitchFamily="50" charset="-127"/>
                  <a:ea typeface="맑은 고딕" panose="020B0503020000020004" pitchFamily="50" charset="-127"/>
                  <a:cs typeface="+mj-cs"/>
                </a:rPr>
              </a:br>
              <a:r>
                <a:rPr lang="ko-KR" altLang="en-US" sz="1200" b="1" spc="-150" dirty="0">
                  <a:solidFill>
                    <a:schemeClr val="tx1"/>
                  </a:solidFill>
                  <a:latin typeface="맑은 고딕" panose="020B0503020000020004" pitchFamily="50" charset="-127"/>
                  <a:ea typeface="맑은 고딕" panose="020B0503020000020004" pitchFamily="50" charset="-127"/>
                  <a:cs typeface="+mj-cs"/>
                </a:rPr>
                <a:t>및 보고서 의무화</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a:t>
              </a:r>
              <a:endParaRPr lang="ko-KR" altLang="en-US" sz="1200" b="1" spc="-150" dirty="0">
                <a:solidFill>
                  <a:schemeClr val="tx1"/>
                </a:solidFill>
                <a:latin typeface="맑은 고딕" panose="020B0503020000020004" pitchFamily="50" charset="-127"/>
                <a:ea typeface="맑은 고딕" panose="020B0503020000020004" pitchFamily="50" charset="-127"/>
                <a:cs typeface="+mj-cs"/>
              </a:endParaRPr>
            </a:p>
          </p:txBody>
        </p:sp>
        <p:sp>
          <p:nvSpPr>
            <p:cNvPr id="17" name="직사각형 16">
              <a:extLst>
                <a:ext uri="{FF2B5EF4-FFF2-40B4-BE49-F238E27FC236}">
                  <a16:creationId xmlns:a16="http://schemas.microsoft.com/office/drawing/2014/main" id="{EEF68A43-46E3-4CEB-99BE-A7EDC90E4EC8}"/>
                </a:ext>
              </a:extLst>
            </p:cNvPr>
            <p:cNvSpPr/>
            <p:nvPr/>
          </p:nvSpPr>
          <p:spPr bwMode="auto">
            <a:xfrm>
              <a:off x="2367280" y="4611588"/>
              <a:ext cx="2131060" cy="1203960"/>
            </a:xfrm>
            <a:prstGeom prst="rect">
              <a:avLst/>
            </a:prstGeom>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171450" indent="-171450" defTabSz="914400" fontAlgn="base" latinLnBrk="1">
                <a:spcBef>
                  <a:spcPct val="0"/>
                </a:spcBef>
                <a:spcAft>
                  <a:spcPct val="0"/>
                </a:spcAft>
                <a:buFont typeface="Arial" panose="020B0604020202020204" pitchFamily="34" charset="0"/>
                <a:buChar char="•"/>
              </a:pP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2011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가이드라인 발표</a:t>
              </a:r>
              <a:endParaRPr lang="en-US" altLang="ko-KR" sz="1200" b="1"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 typeface="Arial" panose="020B0604020202020204" pitchFamily="34" charset="0"/>
                <a:buChar char="•"/>
              </a:pP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2017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 Civil – 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도입 착수</a:t>
              </a:r>
              <a:endParaRPr lang="en-US" altLang="ko-KR" sz="1200" b="1"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 typeface="Arial" panose="020B0604020202020204" pitchFamily="34" charset="0"/>
                <a:buChar char="•"/>
              </a:pP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2009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공동</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주택 최초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BIM </a:t>
              </a:r>
              <a:br>
                <a:rPr lang="en-US" altLang="ko-KR" sz="1200" b="1" spc="-150" dirty="0">
                  <a:solidFill>
                    <a:schemeClr val="tx1"/>
                  </a:solidFill>
                  <a:latin typeface="맑은 고딕" panose="020B0503020000020004" pitchFamily="50" charset="-127"/>
                  <a:ea typeface="맑은 고딕" panose="020B0503020000020004" pitchFamily="50" charset="-127"/>
                  <a:cs typeface="+mj-cs"/>
                </a:rPr>
              </a:br>
              <a:r>
                <a:rPr lang="ko-KR" altLang="en-US" sz="1200" b="1" spc="-150" dirty="0">
                  <a:solidFill>
                    <a:schemeClr val="tx1"/>
                  </a:solidFill>
                  <a:latin typeface="맑은 고딕" panose="020B0503020000020004" pitchFamily="50" charset="-127"/>
                  <a:ea typeface="맑은 고딕" panose="020B0503020000020004" pitchFamily="50" charset="-127"/>
                  <a:cs typeface="+mj-cs"/>
                </a:rPr>
                <a:t>현상 설계 도입</a:t>
              </a:r>
              <a:endParaRPr lang="en-US" altLang="ko-KR" sz="1200" b="1"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Tx/>
                <a:buChar char="-"/>
              </a:pPr>
              <a:r>
                <a:rPr lang="ko-KR" altLang="en-US" sz="1050" spc="-150" dirty="0">
                  <a:solidFill>
                    <a:schemeClr val="tx1"/>
                  </a:solidFill>
                  <a:latin typeface="맑은 고딕" panose="020B0503020000020004" pitchFamily="50" charset="-127"/>
                  <a:ea typeface="맑은 고딕" panose="020B0503020000020004" pitchFamily="50" charset="-127"/>
                  <a:cs typeface="+mj-cs"/>
                </a:rPr>
                <a:t>양주 회천지구</a:t>
              </a:r>
              <a:endParaRPr lang="en-US" altLang="ko-KR" sz="1050"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Tx/>
                <a:buChar char="-"/>
              </a:pPr>
              <a:r>
                <a:rPr lang="ko-KR" altLang="en-US" sz="1050" spc="-150" dirty="0">
                  <a:solidFill>
                    <a:schemeClr val="tx1"/>
                  </a:solidFill>
                  <a:latin typeface="맑은 고딕" panose="020B0503020000020004" pitchFamily="50" charset="-127"/>
                  <a:ea typeface="맑은 고딕" panose="020B0503020000020004" pitchFamily="50" charset="-127"/>
                  <a:cs typeface="+mj-cs"/>
                </a:rPr>
                <a:t>파주 운정지구</a:t>
              </a:r>
              <a:endParaRPr lang="en-US" altLang="ko-KR" sz="1050"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 typeface="Arial" panose="020B0604020202020204" pitchFamily="34" charset="0"/>
                <a:buChar char="•"/>
              </a:pPr>
              <a:endParaRPr lang="ko-KR" altLang="en-US" sz="1200" b="1" spc="-150" dirty="0">
                <a:solidFill>
                  <a:schemeClr val="tx1"/>
                </a:solidFill>
                <a:latin typeface="맑은 고딕" panose="020B0503020000020004" pitchFamily="50" charset="-127"/>
                <a:ea typeface="맑은 고딕" panose="020B0503020000020004" pitchFamily="50" charset="-127"/>
                <a:cs typeface="+mj-cs"/>
              </a:endParaRPr>
            </a:p>
          </p:txBody>
        </p:sp>
        <p:sp>
          <p:nvSpPr>
            <p:cNvPr id="18" name="직사각형 17">
              <a:extLst>
                <a:ext uri="{FF2B5EF4-FFF2-40B4-BE49-F238E27FC236}">
                  <a16:creationId xmlns:a16="http://schemas.microsoft.com/office/drawing/2014/main" id="{6BBE8881-44B9-4DA2-BF83-E42B04BB770E}"/>
                </a:ext>
              </a:extLst>
            </p:cNvPr>
            <p:cNvSpPr/>
            <p:nvPr/>
          </p:nvSpPr>
          <p:spPr bwMode="auto">
            <a:xfrm>
              <a:off x="4607560" y="4611588"/>
              <a:ext cx="2131060" cy="1203960"/>
            </a:xfrm>
            <a:prstGeom prst="rect">
              <a:avLst/>
            </a:prstGeom>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171450" indent="-171450" defTabSz="914400" fontAlgn="base" latinLnBrk="1">
                <a:spcBef>
                  <a:spcPct val="0"/>
                </a:spcBef>
                <a:spcAft>
                  <a:spcPct val="0"/>
                </a:spcAft>
                <a:buFont typeface="Arial" panose="020B0604020202020204" pitchFamily="34" charset="0"/>
                <a:buChar char="•"/>
              </a:pP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2013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마스터플랜 발표</a:t>
              </a:r>
              <a:endParaRPr lang="en-US" altLang="ko-KR" sz="1200" b="1"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 typeface="Arial" panose="020B0604020202020204" pitchFamily="34" charset="0"/>
                <a:buChar char="•"/>
              </a:pP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2017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년부터 전사적 체계 구축</a:t>
              </a:r>
              <a:endParaRPr lang="en-US" altLang="ko-KR" sz="1200" b="1"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 typeface="Arial" panose="020B0604020202020204" pitchFamily="34" charset="0"/>
                <a:buChar char="•"/>
              </a:pPr>
              <a:r>
                <a:rPr lang="ko-KR" altLang="en-US" sz="1200" b="1" spc="-150" dirty="0">
                  <a:solidFill>
                    <a:schemeClr val="tx1"/>
                  </a:solidFill>
                  <a:latin typeface="맑은 고딕" panose="020B0503020000020004" pitchFamily="50" charset="-127"/>
                  <a:ea typeface="맑은 고딕" panose="020B0503020000020004" pitchFamily="50" charset="-127"/>
                  <a:cs typeface="+mj-cs"/>
                </a:rPr>
                <a:t>시법사업 수행</a:t>
              </a:r>
              <a:endParaRPr lang="en-US" altLang="ko-KR" sz="1200" b="1"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Tx/>
                <a:buChar char="-"/>
              </a:pPr>
              <a:r>
                <a:rPr lang="ko-KR" altLang="en-US" sz="1050" spc="-150" dirty="0">
                  <a:solidFill>
                    <a:schemeClr val="tx1"/>
                  </a:solidFill>
                  <a:latin typeface="맑은 고딕" panose="020B0503020000020004" pitchFamily="50" charset="-127"/>
                  <a:ea typeface="맑은 고딕" panose="020B0503020000020004" pitchFamily="50" charset="-127"/>
                  <a:cs typeface="+mj-cs"/>
                </a:rPr>
                <a:t>낙동강 살리기 </a:t>
              </a:r>
              <a:r>
                <a:rPr lang="en-US" altLang="ko-KR" sz="1050" spc="-150" dirty="0">
                  <a:solidFill>
                    <a:schemeClr val="tx1"/>
                  </a:solidFill>
                  <a:latin typeface="맑은 고딕" panose="020B0503020000020004" pitchFamily="50" charset="-127"/>
                  <a:ea typeface="맑은 고딕" panose="020B0503020000020004" pitchFamily="50" charset="-127"/>
                  <a:cs typeface="+mj-cs"/>
                </a:rPr>
                <a:t>4</a:t>
              </a:r>
              <a:r>
                <a:rPr lang="ko-KR" altLang="en-US" sz="1050" spc="-150" dirty="0" err="1">
                  <a:solidFill>
                    <a:schemeClr val="tx1"/>
                  </a:solidFill>
                  <a:latin typeface="맑은 고딕" panose="020B0503020000020004" pitchFamily="50" charset="-127"/>
                  <a:ea typeface="맑은 고딕" panose="020B0503020000020004" pitchFamily="50" charset="-127"/>
                  <a:cs typeface="+mj-cs"/>
                </a:rPr>
                <a:t>개공구</a:t>
              </a:r>
              <a:endParaRPr lang="en-US" altLang="ko-KR" sz="1050"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Tx/>
                <a:buChar char="-"/>
              </a:pPr>
              <a:r>
                <a:rPr lang="ko-KR" altLang="en-US" sz="1050" spc="-150" dirty="0" err="1">
                  <a:solidFill>
                    <a:schemeClr val="tx1"/>
                  </a:solidFill>
                  <a:latin typeface="맑은 고딕" panose="020B0503020000020004" pitchFamily="50" charset="-127"/>
                  <a:ea typeface="맑은 고딕" panose="020B0503020000020004" pitchFamily="50" charset="-127"/>
                  <a:cs typeface="+mj-cs"/>
                </a:rPr>
                <a:t>영주댐</a:t>
              </a:r>
              <a:r>
                <a:rPr lang="en-US" altLang="ko-KR" sz="1050" spc="-150" dirty="0">
                  <a:solidFill>
                    <a:schemeClr val="tx1"/>
                  </a:solidFill>
                  <a:latin typeface="맑은 고딕" panose="020B0503020000020004" pitchFamily="50" charset="-127"/>
                  <a:ea typeface="맑은 고딕" panose="020B0503020000020004" pitchFamily="50" charset="-127"/>
                  <a:cs typeface="+mj-cs"/>
                </a:rPr>
                <a:t>, </a:t>
              </a:r>
              <a:r>
                <a:rPr lang="ko-KR" altLang="en-US" sz="1050" spc="-150" dirty="0" err="1">
                  <a:solidFill>
                    <a:schemeClr val="tx1"/>
                  </a:solidFill>
                  <a:latin typeface="맑은 고딕" panose="020B0503020000020004" pitchFamily="50" charset="-127"/>
                  <a:ea typeface="맑은 고딕" panose="020B0503020000020004" pitchFamily="50" charset="-127"/>
                  <a:cs typeface="+mj-cs"/>
                </a:rPr>
                <a:t>보현산댐</a:t>
              </a:r>
              <a:endParaRPr lang="en-US" altLang="ko-KR" sz="1050"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Tx/>
                <a:buChar char="-"/>
              </a:pPr>
              <a:r>
                <a:rPr lang="ko-KR" altLang="en-US" sz="1050" spc="-150" dirty="0" err="1">
                  <a:solidFill>
                    <a:schemeClr val="tx1"/>
                  </a:solidFill>
                  <a:latin typeface="맑은 고딕" panose="020B0503020000020004" pitchFamily="50" charset="-127"/>
                  <a:ea typeface="맑은 고딕" panose="020B0503020000020004" pitchFamily="50" charset="-127"/>
                  <a:cs typeface="+mj-cs"/>
                </a:rPr>
                <a:t>대산임해산업지역</a:t>
              </a:r>
              <a:r>
                <a:rPr lang="ko-KR" altLang="en-US" sz="1050" spc="-150" dirty="0">
                  <a:solidFill>
                    <a:schemeClr val="tx1"/>
                  </a:solidFill>
                  <a:latin typeface="맑은 고딕" panose="020B0503020000020004" pitchFamily="50" charset="-127"/>
                  <a:ea typeface="맑은 고딕" panose="020B0503020000020004" pitchFamily="50" charset="-127"/>
                  <a:cs typeface="+mj-cs"/>
                </a:rPr>
                <a:t> 공업용수도</a:t>
              </a:r>
              <a:endParaRPr lang="ko-KR" altLang="en-US" sz="1200" spc="-150" dirty="0">
                <a:solidFill>
                  <a:schemeClr val="tx1"/>
                </a:solidFill>
                <a:latin typeface="맑은 고딕" panose="020B0503020000020004" pitchFamily="50" charset="-127"/>
                <a:ea typeface="맑은 고딕" panose="020B0503020000020004" pitchFamily="50" charset="-127"/>
                <a:cs typeface="+mj-cs"/>
              </a:endParaRPr>
            </a:p>
          </p:txBody>
        </p:sp>
        <p:sp>
          <p:nvSpPr>
            <p:cNvPr id="19" name="직사각형 18">
              <a:extLst>
                <a:ext uri="{FF2B5EF4-FFF2-40B4-BE49-F238E27FC236}">
                  <a16:creationId xmlns:a16="http://schemas.microsoft.com/office/drawing/2014/main" id="{5F75988D-5C95-4F2D-A9B6-C967A0DEF4FF}"/>
                </a:ext>
              </a:extLst>
            </p:cNvPr>
            <p:cNvSpPr/>
            <p:nvPr/>
          </p:nvSpPr>
          <p:spPr bwMode="auto">
            <a:xfrm>
              <a:off x="6847840" y="4611588"/>
              <a:ext cx="2131060" cy="1203960"/>
            </a:xfrm>
            <a:prstGeom prst="rect">
              <a:avLst/>
            </a:prstGeom>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171450" indent="-171450" defTabSz="914400" fontAlgn="base" latinLnBrk="1">
                <a:spcBef>
                  <a:spcPct val="0"/>
                </a:spcBef>
                <a:spcAft>
                  <a:spcPct val="0"/>
                </a:spcAft>
                <a:buFont typeface="Arial" panose="020B0604020202020204" pitchFamily="34" charset="0"/>
                <a:buChar char="•"/>
              </a:pP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2014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마스터플랜 발표 </a:t>
              </a:r>
              <a:endParaRPr lang="en-US" altLang="ko-KR" sz="1200" b="1" spc="-150" dirty="0">
                <a:solidFill>
                  <a:schemeClr val="tx1"/>
                </a:solidFill>
                <a:latin typeface="맑은 고딕" panose="020B0503020000020004" pitchFamily="50" charset="-127"/>
                <a:ea typeface="맑은 고딕" panose="020B0503020000020004" pitchFamily="50" charset="-127"/>
                <a:cs typeface="+mj-cs"/>
              </a:endParaRPr>
            </a:p>
            <a:p>
              <a:pPr marL="171450" indent="-171450" defTabSz="914400" fontAlgn="base" latinLnBrk="1">
                <a:spcBef>
                  <a:spcPct val="0"/>
                </a:spcBef>
                <a:spcAft>
                  <a:spcPct val="0"/>
                </a:spcAft>
                <a:buFont typeface="Arial" panose="020B0604020202020204" pitchFamily="34" charset="0"/>
                <a:buChar char="•"/>
              </a:pPr>
              <a:r>
                <a:rPr lang="en-US" altLang="ko-KR" sz="1200" b="1" spc="-150" dirty="0">
                  <a:solidFill>
                    <a:schemeClr val="tx1"/>
                  </a:solidFill>
                  <a:latin typeface="맑은 고딕" panose="020B0503020000020004" pitchFamily="50" charset="-127"/>
                  <a:ea typeface="맑은 고딕" panose="020B0503020000020004" pitchFamily="50" charset="-127"/>
                  <a:cs typeface="+mj-cs"/>
                </a:rPr>
                <a:t>2015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년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 BIM </a:t>
              </a:r>
              <a:r>
                <a:rPr lang="ko-KR" altLang="en-US" sz="1200" b="1" spc="-150" dirty="0">
                  <a:solidFill>
                    <a:schemeClr val="tx1"/>
                  </a:solidFill>
                  <a:latin typeface="맑은 고딕" panose="020B0503020000020004" pitchFamily="50" charset="-127"/>
                  <a:ea typeface="맑은 고딕" panose="020B0503020000020004" pitchFamily="50" charset="-127"/>
                  <a:cs typeface="+mj-cs"/>
                </a:rPr>
                <a:t>가이드라인 </a:t>
              </a:r>
              <a:r>
                <a:rPr lang="en-US" altLang="ko-KR" sz="1200" b="1" spc="-150" dirty="0">
                  <a:solidFill>
                    <a:schemeClr val="tx1"/>
                  </a:solidFill>
                  <a:latin typeface="맑은 고딕" panose="020B0503020000020004" pitchFamily="50" charset="-127"/>
                  <a:ea typeface="맑은 고딕" panose="020B0503020000020004" pitchFamily="50" charset="-127"/>
                  <a:cs typeface="+mj-cs"/>
                </a:rPr>
                <a:t>v 1.0</a:t>
              </a:r>
              <a:endParaRPr lang="ko-KR" altLang="en-US" sz="1200" b="1" spc="-150" dirty="0">
                <a:solidFill>
                  <a:schemeClr val="tx1"/>
                </a:solidFill>
                <a:latin typeface="맑은 고딕" panose="020B0503020000020004" pitchFamily="50" charset="-127"/>
                <a:ea typeface="맑은 고딕" panose="020B0503020000020004" pitchFamily="50" charset="-127"/>
                <a:cs typeface="+mj-cs"/>
              </a:endParaRPr>
            </a:p>
            <a:p>
              <a:pPr marL="171450" marR="0" lvl="0" indent="-171450" algn="l" defTabSz="914400" rtl="0" eaLnBrk="1" fontAlgn="base" latinLnBrk="1" hangingPunct="1">
                <a:lnSpc>
                  <a:spcPct val="100000"/>
                </a:lnSpc>
                <a:spcBef>
                  <a:spcPct val="0"/>
                </a:spcBef>
                <a:spcAft>
                  <a:spcPct val="0"/>
                </a:spcAft>
                <a:buClrTx/>
                <a:buSzTx/>
                <a:buFont typeface="Arial" panose="020B0604020202020204" pitchFamily="34" charset="0"/>
                <a:buChar char="•"/>
                <a:tabLst/>
                <a:defRPr/>
              </a:pPr>
              <a:r>
                <a:rPr kumimoji="0" lang="ko-KR" altLang="en-US" sz="1200" b="1" i="0" u="none" strike="noStrike" kern="1200" cap="none" spc="-15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시법사업 수행</a:t>
              </a:r>
              <a:endParaRPr kumimoji="0" lang="en-US" altLang="ko-KR" sz="1200" b="1" i="0" u="none" strike="noStrike" kern="1200" cap="none" spc="-15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endParaRPr>
            </a:p>
            <a:p>
              <a:pPr marL="171450" marR="0" lvl="0" indent="-171450" algn="l" defTabSz="914400" rtl="0" eaLnBrk="1" fontAlgn="base" latinLnBrk="1" hangingPunct="1">
                <a:lnSpc>
                  <a:spcPct val="100000"/>
                </a:lnSpc>
                <a:spcBef>
                  <a:spcPct val="0"/>
                </a:spcBef>
                <a:spcAft>
                  <a:spcPct val="0"/>
                </a:spcAft>
                <a:buClrTx/>
                <a:buSzTx/>
                <a:buFontTx/>
                <a:buChar char="-"/>
                <a:tabLst/>
                <a:defRPr/>
              </a:pPr>
              <a:r>
                <a:rPr kumimoji="0" lang="ko-KR" altLang="en-US" sz="1050" b="0" i="0" u="none" strike="noStrike" kern="1200" cap="none" spc="-15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mn-cs"/>
                </a:rPr>
                <a:t>부산외곽순환</a:t>
              </a:r>
              <a:r>
                <a:rPr kumimoji="0" lang="ko-KR" altLang="en-US" sz="1050" b="0" i="0" u="none" strike="noStrike" kern="1200" cap="none" spc="-15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 고속도로</a:t>
              </a:r>
              <a:endParaRPr kumimoji="0" lang="en-US" altLang="ko-KR" sz="1050" b="0" i="0" u="none" strike="noStrike" kern="1200" cap="none" spc="-15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endParaRPr>
            </a:p>
            <a:p>
              <a:pPr marL="171450" marR="0" lvl="0" indent="-171450" algn="l" defTabSz="914400" rtl="0" eaLnBrk="1" fontAlgn="base" latinLnBrk="1" hangingPunct="1">
                <a:lnSpc>
                  <a:spcPct val="100000"/>
                </a:lnSpc>
                <a:spcBef>
                  <a:spcPct val="0"/>
                </a:spcBef>
                <a:spcAft>
                  <a:spcPct val="0"/>
                </a:spcAft>
                <a:buClrTx/>
                <a:buSzTx/>
                <a:buFontTx/>
                <a:buChar char="-"/>
                <a:tabLst/>
                <a:defRPr/>
              </a:pPr>
              <a:r>
                <a:rPr lang="ko-KR" altLang="en-US" sz="1050" spc="-150" dirty="0">
                  <a:solidFill>
                    <a:srgbClr val="000000"/>
                  </a:solidFill>
                  <a:latin typeface="맑은 고딕" panose="020B0503020000020004" pitchFamily="50" charset="-127"/>
                  <a:ea typeface="맑은 고딕" panose="020B0503020000020004" pitchFamily="50" charset="-127"/>
                </a:rPr>
                <a:t>대구순환 고속도로</a:t>
              </a:r>
              <a:endParaRPr lang="en-US" altLang="ko-KR" sz="1050" spc="-150" dirty="0">
                <a:solidFill>
                  <a:srgbClr val="000000"/>
                </a:solidFill>
                <a:latin typeface="맑은 고딕" panose="020B0503020000020004" pitchFamily="50" charset="-127"/>
                <a:ea typeface="맑은 고딕" panose="020B0503020000020004" pitchFamily="50" charset="-127"/>
              </a:endParaRPr>
            </a:p>
            <a:p>
              <a:pPr marL="171450" marR="0" lvl="0" indent="-171450" algn="l" defTabSz="914400" rtl="0" eaLnBrk="1" fontAlgn="base" latinLnBrk="1" hangingPunct="1">
                <a:lnSpc>
                  <a:spcPct val="100000"/>
                </a:lnSpc>
                <a:spcBef>
                  <a:spcPct val="0"/>
                </a:spcBef>
                <a:spcAft>
                  <a:spcPct val="0"/>
                </a:spcAft>
                <a:buClrTx/>
                <a:buSzTx/>
                <a:buFontTx/>
                <a:buChar char="-"/>
                <a:tabLst/>
                <a:defRPr/>
              </a:pPr>
              <a:r>
                <a:rPr kumimoji="0" lang="ko-KR" altLang="en-US" sz="1050" b="0" i="0" u="none" strike="noStrike" kern="1200" cap="none" spc="-15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mn-cs"/>
                </a:rPr>
                <a:t>함양울산간</a:t>
              </a:r>
              <a:r>
                <a:rPr kumimoji="0" lang="ko-KR" altLang="en-US" sz="1050" b="0" i="0" u="none" strike="noStrike" kern="1200" cap="none" spc="-15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mn-cs"/>
                </a:rPr>
                <a:t> </a:t>
              </a:r>
              <a:r>
                <a:rPr kumimoji="0" lang="ko-KR" altLang="en-US" sz="1050" b="0" i="0" u="none" strike="noStrike" kern="1200" cap="none" spc="-150" normalizeH="0" baseline="0" noProof="0" dirty="0" err="1">
                  <a:ln>
                    <a:noFill/>
                  </a:ln>
                  <a:solidFill>
                    <a:srgbClr val="000000"/>
                  </a:solidFill>
                  <a:effectLst/>
                  <a:uLnTx/>
                  <a:uFillTx/>
                  <a:latin typeface="맑은 고딕" panose="020B0503020000020004" pitchFamily="50" charset="-127"/>
                  <a:ea typeface="맑은 고딕" panose="020B0503020000020004" pitchFamily="50" charset="-127"/>
                  <a:cs typeface="+mn-cs"/>
                </a:rPr>
                <a:t>고솔도로</a:t>
              </a:r>
              <a:endParaRPr lang="ko-KR" altLang="en-US" sz="1200" b="1" spc="-150" dirty="0">
                <a:solidFill>
                  <a:schemeClr val="tx1"/>
                </a:solidFill>
                <a:latin typeface="맑은 고딕" panose="020B0503020000020004" pitchFamily="50" charset="-127"/>
                <a:ea typeface="맑은 고딕" panose="020B0503020000020004" pitchFamily="50" charset="-127"/>
                <a:cs typeface="+mj-cs"/>
              </a:endParaRPr>
            </a:p>
          </p:txBody>
        </p:sp>
        <p:pic>
          <p:nvPicPr>
            <p:cNvPr id="20" name="Picture 4" descr="조달청 로고">
              <a:extLst>
                <a:ext uri="{FF2B5EF4-FFF2-40B4-BE49-F238E27FC236}">
                  <a16:creationId xmlns:a16="http://schemas.microsoft.com/office/drawing/2014/main" id="{AED1BCD5-87DC-4E92-88AB-2122CD28F86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070" y="4002613"/>
              <a:ext cx="1188720" cy="5194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LH한국토지주택공사 로고 png, ai 파일 : 네이버 블로그">
              <a:extLst>
                <a:ext uri="{FF2B5EF4-FFF2-40B4-BE49-F238E27FC236}">
                  <a16:creationId xmlns:a16="http://schemas.microsoft.com/office/drawing/2014/main" id="{073091B4-78A7-4D81-8FE2-6727166E84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72790" y="4002613"/>
              <a:ext cx="13004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한국수자원공사 로고">
              <a:extLst>
                <a:ext uri="{FF2B5EF4-FFF2-40B4-BE49-F238E27FC236}">
                  <a16:creationId xmlns:a16="http://schemas.microsoft.com/office/drawing/2014/main" id="{C7C9543E-D0E0-4DF8-9BA1-CCCA177EAD9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898" t="38904" r="16175" b="23154"/>
            <a:stretch/>
          </p:blipFill>
          <p:spPr bwMode="auto">
            <a:xfrm>
              <a:off x="4607560" y="4002613"/>
              <a:ext cx="2131060" cy="4652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한국도로공사 로고">
              <a:extLst>
                <a:ext uri="{FF2B5EF4-FFF2-40B4-BE49-F238E27FC236}">
                  <a16:creationId xmlns:a16="http://schemas.microsoft.com/office/drawing/2014/main" id="{04FA3B9F-65EE-49C6-A8E5-2B917465548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8790" y="4002613"/>
              <a:ext cx="2169160" cy="5234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60383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BIM Applications</a:t>
            </a:r>
          </a:p>
          <a:p>
            <a:pPr lvl="1"/>
            <a:r>
              <a:rPr lang="en-US" altLang="ko-KR" dirty="0"/>
              <a:t>2010: 43% don't know BIM</a:t>
            </a:r>
          </a:p>
          <a:p>
            <a:pPr lvl="1"/>
            <a:r>
              <a:rPr lang="en-US" altLang="ko-KR" dirty="0"/>
              <a:t>2020: 73% use BIM</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https://www.thenbs.com/knowledge/national-bim-report-2020</a:t>
            </a:r>
          </a:p>
        </p:txBody>
      </p:sp>
      <p:pic>
        <p:nvPicPr>
          <p:cNvPr id="28" name="그림 27">
            <a:extLst>
              <a:ext uri="{FF2B5EF4-FFF2-40B4-BE49-F238E27FC236}">
                <a16:creationId xmlns:a16="http://schemas.microsoft.com/office/drawing/2014/main" id="{3836EE4F-DBB2-415F-91F6-C711E04DEE0D}"/>
              </a:ext>
            </a:extLst>
          </p:cNvPr>
          <p:cNvPicPr>
            <a:picLocks noChangeAspect="1"/>
          </p:cNvPicPr>
          <p:nvPr/>
        </p:nvPicPr>
        <p:blipFill>
          <a:blip r:embed="rId3"/>
          <a:stretch>
            <a:fillRect/>
          </a:stretch>
        </p:blipFill>
        <p:spPr>
          <a:xfrm>
            <a:off x="2178348" y="2340471"/>
            <a:ext cx="6482850" cy="4428492"/>
          </a:xfrm>
          <a:prstGeom prst="rect">
            <a:avLst/>
          </a:prstGeom>
        </p:spPr>
      </p:pic>
    </p:spTree>
    <p:extLst>
      <p:ext uri="{BB962C8B-B14F-4D97-AF65-F5344CB8AC3E}">
        <p14:creationId xmlns:p14="http://schemas.microsoft.com/office/powerpoint/2010/main" val="4105670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557303" cy="6277905"/>
          </a:xfrm>
        </p:spPr>
        <p:txBody>
          <a:bodyPr/>
          <a:lstStyle/>
          <a:p>
            <a:r>
              <a:rPr lang="en-US" altLang="ko-KR" dirty="0"/>
              <a:t>Future of BIM</a:t>
            </a:r>
          </a:p>
          <a:p>
            <a:pPr lvl="1"/>
            <a:r>
              <a:rPr lang="en-US" altLang="ko-KR" dirty="0"/>
              <a:t>4th Industrial Revolution</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https://www.thenbs.com/knowledge/national-bim-report-2020</a:t>
            </a:r>
          </a:p>
        </p:txBody>
      </p:sp>
      <p:pic>
        <p:nvPicPr>
          <p:cNvPr id="10" name="그림 9">
            <a:extLst>
              <a:ext uri="{FF2B5EF4-FFF2-40B4-BE49-F238E27FC236}">
                <a16:creationId xmlns:a16="http://schemas.microsoft.com/office/drawing/2014/main" id="{13C7430B-C10A-4010-9405-0A902C3CFD5D}"/>
              </a:ext>
            </a:extLst>
          </p:cNvPr>
          <p:cNvPicPr>
            <a:picLocks noChangeAspect="1"/>
          </p:cNvPicPr>
          <p:nvPr/>
        </p:nvPicPr>
        <p:blipFill>
          <a:blip r:embed="rId3"/>
          <a:stretch>
            <a:fillRect/>
          </a:stretch>
        </p:blipFill>
        <p:spPr>
          <a:xfrm>
            <a:off x="1278248" y="2016435"/>
            <a:ext cx="8282989" cy="4599091"/>
          </a:xfrm>
          <a:prstGeom prst="rect">
            <a:avLst/>
          </a:prstGeom>
        </p:spPr>
      </p:pic>
    </p:spTree>
    <p:extLst>
      <p:ext uri="{BB962C8B-B14F-4D97-AF65-F5344CB8AC3E}">
        <p14:creationId xmlns:p14="http://schemas.microsoft.com/office/powerpoint/2010/main" val="256440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4th Industrial Revolution</a:t>
            </a:r>
          </a:p>
          <a:p>
            <a:pPr lvl="1"/>
            <a:r>
              <a:rPr lang="en-US" altLang="ko-KR" dirty="0"/>
              <a:t>The next-generation industrial revolution brought about by the convergence of information and communication technology (ICT).</a:t>
            </a:r>
          </a:p>
          <a:p>
            <a:pPr lvl="1"/>
            <a:r>
              <a:rPr lang="en-US" altLang="ko-KR" dirty="0"/>
              <a:t>New technological innovations in areas such as big data analytics, artificial intelligence, robotics, Internet of Things, unmanned vehicles (drones, unmanned vehicles), 3D printing, and AR/VR technologies.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Smart Construction</a:t>
            </a:r>
            <a:endParaRPr lang="ko-KR" altLang="en-US" dirty="0"/>
          </a:p>
        </p:txBody>
      </p:sp>
      <p:pic>
        <p:nvPicPr>
          <p:cNvPr id="5" name="Picture 2" descr="알파고 바둑 실력의 비밀, '딥 러닝(Deep Learning) | UNIST News Center">
            <a:extLst>
              <a:ext uri="{FF2B5EF4-FFF2-40B4-BE49-F238E27FC236}">
                <a16:creationId xmlns:a16="http://schemas.microsoft.com/office/drawing/2014/main" id="{AF38F005-9ADD-4E91-8FF1-05D81A510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640" y="3132559"/>
            <a:ext cx="6170579" cy="34555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http://news.unist.ac.kr/kor/column_202/</a:t>
            </a:r>
          </a:p>
        </p:txBody>
      </p:sp>
    </p:spTree>
    <p:extLst>
      <p:ext uri="{BB962C8B-B14F-4D97-AF65-F5344CB8AC3E}">
        <p14:creationId xmlns:p14="http://schemas.microsoft.com/office/powerpoint/2010/main" val="1128518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Smart Construction</a:t>
            </a:r>
          </a:p>
          <a:p>
            <a:pPr lvl="1"/>
            <a:r>
              <a:rPr lang="en-US" altLang="ko-KR" dirty="0"/>
              <a:t>Various technologies to innovate productivity based on information sharing and connectivity of all participants in all stages of construction work, such as planning, design, construction, maintenance, and demolition, using the 4th industrial revolution element technology</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Smart Construction</a:t>
            </a:r>
            <a:endParaRPr lang="ko-KR" altLang="en-US" dirty="0"/>
          </a:p>
        </p:txBody>
      </p:sp>
      <p:sp>
        <p:nvSpPr>
          <p:cNvPr id="6"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Ministry of Land, Infrastructure and Transport </a:t>
            </a:r>
          </a:p>
        </p:txBody>
      </p:sp>
      <p:pic>
        <p:nvPicPr>
          <p:cNvPr id="5122" name="Picture 2" descr="https://www.kict.re.kr/attachFiles/upload/editor/162492922700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040" y="2446039"/>
            <a:ext cx="8905875" cy="479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848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Smart Construction</a:t>
            </a:r>
          </a:p>
          <a:p>
            <a:pPr lvl="1"/>
            <a:r>
              <a:rPr lang="en-US" altLang="ko-KR" dirty="0"/>
              <a:t>Experience-dependent industry → Paradigm shift to knowledge and high-tech industry</a:t>
            </a:r>
          </a:p>
          <a:p>
            <a:pPr lvl="1"/>
            <a:r>
              <a:rPr lang="en-US" altLang="ko-KR" dirty="0"/>
              <a:t>Overcoming the limitations of manpower → Improving productivity and safety</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Smart Construction</a:t>
            </a:r>
            <a:endParaRPr lang="ko-KR" altLang="en-US" dirty="0"/>
          </a:p>
        </p:txBody>
      </p:sp>
      <p:sp>
        <p:nvSpPr>
          <p:cNvPr id="6"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Ministry of Land, Infrastructure and Transport </a:t>
            </a:r>
          </a:p>
        </p:txBody>
      </p:sp>
      <p:pic>
        <p:nvPicPr>
          <p:cNvPr id="5122" name="Picture 2" descr="https://www.kict.re.kr/attachFiles/upload/editor/162492922700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040" y="2153935"/>
            <a:ext cx="8905875" cy="479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883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Smart Construction</a:t>
            </a:r>
          </a:p>
          <a:p>
            <a:pPr lvl="1"/>
            <a:r>
              <a:rPr lang="en-US" altLang="ko-KR" dirty="0"/>
              <a:t>Experience-dependent industry → Paradigm shift to knowledge and high-tech industry</a:t>
            </a:r>
          </a:p>
          <a:p>
            <a:pPr lvl="1"/>
            <a:r>
              <a:rPr lang="en-US" altLang="ko-KR" dirty="0"/>
              <a:t>Overcoming the limitations of manpower → Improving productivity and safety</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Smart Construction</a:t>
            </a:r>
            <a:endParaRPr lang="ko-KR" altLang="en-US" dirty="0"/>
          </a:p>
        </p:txBody>
      </p:sp>
      <p:sp>
        <p:nvSpPr>
          <p:cNvPr id="6"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Source: Ministry of Land, Infrastructure and Transport </a:t>
            </a:r>
          </a:p>
        </p:txBody>
      </p:sp>
      <p:graphicFrame>
        <p:nvGraphicFramePr>
          <p:cNvPr id="7" name="표 2">
            <a:extLst>
              <a:ext uri="{FF2B5EF4-FFF2-40B4-BE49-F238E27FC236}">
                <a16:creationId xmlns:a16="http://schemas.microsoft.com/office/drawing/2014/main" id="{C517F0E0-AD24-44F5-B1D7-3E0A59102319}"/>
              </a:ext>
            </a:extLst>
          </p:cNvPr>
          <p:cNvGraphicFramePr>
            <a:graphicFrameLocks noGrp="1"/>
          </p:cNvGraphicFramePr>
          <p:nvPr>
            <p:extLst>
              <p:ext uri="{D42A27DB-BD31-4B8C-83A1-F6EECF244321}">
                <p14:modId xmlns:p14="http://schemas.microsoft.com/office/powerpoint/2010/main" val="1603111812"/>
              </p:ext>
            </p:extLst>
          </p:nvPr>
        </p:nvGraphicFramePr>
        <p:xfrm>
          <a:off x="1384732" y="2304467"/>
          <a:ext cx="7814396" cy="4089600"/>
        </p:xfrm>
        <a:graphic>
          <a:graphicData uri="http://schemas.openxmlformats.org/drawingml/2006/table">
            <a:tbl>
              <a:tblPr firstRow="1" bandRow="1">
                <a:tableStyleId>{5940675A-B579-460E-94D1-54222C63F5DA}</a:tableStyleId>
              </a:tblPr>
              <a:tblGrid>
                <a:gridCol w="3907198">
                  <a:extLst>
                    <a:ext uri="{9D8B030D-6E8A-4147-A177-3AD203B41FA5}">
                      <a16:colId xmlns:a16="http://schemas.microsoft.com/office/drawing/2014/main" val="2137645944"/>
                    </a:ext>
                  </a:extLst>
                </a:gridCol>
                <a:gridCol w="3907198">
                  <a:extLst>
                    <a:ext uri="{9D8B030D-6E8A-4147-A177-3AD203B41FA5}">
                      <a16:colId xmlns:a16="http://schemas.microsoft.com/office/drawing/2014/main" val="3727757451"/>
                    </a:ext>
                  </a:extLst>
                </a:gridCol>
              </a:tblGrid>
              <a:tr h="432000">
                <a:tc>
                  <a:txBody>
                    <a:bodyPr/>
                    <a:lstStyle/>
                    <a:p>
                      <a:pPr algn="ctr" latinLnBrk="1">
                        <a:lnSpc>
                          <a:spcPct val="100000"/>
                        </a:lnSpc>
                      </a:pPr>
                      <a:r>
                        <a:rPr lang="en-US" altLang="ko-KR" sz="1600" b="1" dirty="0">
                          <a:latin typeface="+mn-ea"/>
                          <a:ea typeface="+mn-ea"/>
                        </a:rPr>
                        <a:t>As-is</a:t>
                      </a:r>
                      <a:endParaRPr lang="ko-KR" altLang="en-US" sz="1600" b="1"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2">
                        <a:lumMod val="40000"/>
                        <a:lumOff val="60000"/>
                      </a:schemeClr>
                    </a:solidFill>
                  </a:tcPr>
                </a:tc>
                <a:tc>
                  <a:txBody>
                    <a:bodyPr/>
                    <a:lstStyle/>
                    <a:p>
                      <a:pPr algn="ctr" latinLnBrk="1">
                        <a:lnSpc>
                          <a:spcPct val="100000"/>
                        </a:lnSpc>
                      </a:pPr>
                      <a:r>
                        <a:rPr lang="en-US" altLang="ko-KR" sz="1600" b="1" dirty="0">
                          <a:latin typeface="+mn-ea"/>
                          <a:ea typeface="+mn-ea"/>
                        </a:rPr>
                        <a:t>To-be</a:t>
                      </a:r>
                      <a:endParaRPr lang="ko-KR" altLang="en-US" sz="1600" b="1"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3290731074"/>
                  </a:ext>
                </a:extLst>
              </a:tr>
              <a:tr h="138457">
                <a:tc gridSpan="2">
                  <a:txBody>
                    <a:bodyPr/>
                    <a:lstStyle/>
                    <a:p>
                      <a:pPr algn="ctr" latinLnBrk="1">
                        <a:lnSpc>
                          <a:spcPct val="100000"/>
                        </a:lnSpc>
                      </a:pPr>
                      <a:r>
                        <a:rPr lang="en-US" altLang="ko-KR" sz="1400" b="1" dirty="0">
                          <a:latin typeface="+mn-ea"/>
                          <a:ea typeface="+mn-ea"/>
                        </a:rPr>
                        <a:t>Data-oriented</a:t>
                      </a:r>
                      <a:r>
                        <a:rPr lang="en-US" altLang="ko-KR" sz="1400" b="1" baseline="0" dirty="0">
                          <a:latin typeface="+mn-ea"/>
                          <a:ea typeface="+mn-ea"/>
                        </a:rPr>
                        <a:t> Decision Making</a:t>
                      </a:r>
                      <a:endParaRPr lang="ko-KR" altLang="en-US" sz="1400" b="1"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hMerge="1">
                  <a:txBody>
                    <a:bodyPr/>
                    <a:lstStyle/>
                    <a:p>
                      <a:pPr algn="ctr" latinLnBrk="1">
                        <a:lnSpc>
                          <a:spcPct val="100000"/>
                        </a:lnSpc>
                      </a:pP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08531834"/>
                  </a:ext>
                </a:extLst>
              </a:tr>
              <a:tr h="138457">
                <a:tc>
                  <a:txBody>
                    <a:bodyPr/>
                    <a:lstStyle/>
                    <a:p>
                      <a:pPr algn="ctr" latinLnBrk="1">
                        <a:lnSpc>
                          <a:spcPct val="100000"/>
                        </a:lnSpc>
                      </a:pPr>
                      <a:r>
                        <a:rPr lang="en-US" altLang="ko-KR" sz="1400" b="0" dirty="0">
                          <a:latin typeface="+mn-ea"/>
                          <a:ea typeface="+mn-ea"/>
                        </a:rPr>
                        <a:t>Separated information</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1400" b="0" dirty="0">
                          <a:latin typeface="+mn-ea"/>
                          <a:ea typeface="+mn-ea"/>
                        </a:rPr>
                        <a:t>Information sharing and distribution</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90979978"/>
                  </a:ext>
                </a:extLst>
              </a:tr>
              <a:tr h="138457">
                <a:tc>
                  <a:txBody>
                    <a:bodyPr/>
                    <a:lstStyle/>
                    <a:p>
                      <a:pPr algn="ctr" latinLnBrk="1">
                        <a:lnSpc>
                          <a:spcPct val="100000"/>
                        </a:lnSpc>
                      </a:pPr>
                      <a:r>
                        <a:rPr lang="en-US" altLang="ko-KR" sz="1400" dirty="0"/>
                        <a:t>Experience-dependent</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1400" b="0" dirty="0">
                          <a:latin typeface="+mn-ea"/>
                          <a:ea typeface="+mn-ea"/>
                        </a:rPr>
                        <a:t>Optimization through data analysis</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2627402"/>
                  </a:ext>
                </a:extLst>
              </a:tr>
              <a:tr h="155182">
                <a:tc>
                  <a:txBody>
                    <a:bodyPr/>
                    <a:lstStyle/>
                    <a:p>
                      <a:pPr algn="ctr" latinLnBrk="1">
                        <a:lnSpc>
                          <a:spcPct val="100000"/>
                        </a:lnSpc>
                      </a:pPr>
                      <a:r>
                        <a:rPr lang="en-US" altLang="ko-KR" sz="1400" b="0" dirty="0">
                          <a:latin typeface="+mn-ea"/>
                          <a:ea typeface="+mn-ea"/>
                        </a:rPr>
                        <a:t>Repetition of trial and error</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1400" b="0" dirty="0">
                          <a:latin typeface="+mn-ea"/>
                          <a:ea typeface="+mn-ea"/>
                        </a:rPr>
                        <a:t>Prediction through simulation</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35783779"/>
                  </a:ext>
                </a:extLst>
              </a:tr>
              <a:tr h="293804">
                <a:tc gridSpan="2">
                  <a:txBody>
                    <a:bodyPr/>
                    <a:lstStyle/>
                    <a:p>
                      <a:pPr algn="ctr" latinLnBrk="1">
                        <a:lnSpc>
                          <a:spcPct val="100000"/>
                        </a:lnSpc>
                      </a:pPr>
                      <a:r>
                        <a:rPr lang="en-US" altLang="ko-KR" sz="1400" b="1" dirty="0">
                          <a:latin typeface="+mn-ea"/>
                          <a:ea typeface="+mn-ea"/>
                        </a:rPr>
                        <a:t>Technology Convergence</a:t>
                      </a:r>
                      <a:endParaRPr lang="ko-KR" altLang="en-US" sz="1400" b="1"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hMerge="1">
                  <a:txBody>
                    <a:bodyPr/>
                    <a:lstStyle/>
                    <a:p>
                      <a:pPr algn="ctr" latinLnBrk="1">
                        <a:lnSpc>
                          <a:spcPct val="100000"/>
                        </a:lnSpc>
                      </a:pP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01734428"/>
                  </a:ext>
                </a:extLst>
              </a:tr>
              <a:tr h="155182">
                <a:tc>
                  <a:txBody>
                    <a:bodyPr/>
                    <a:lstStyle/>
                    <a:p>
                      <a:pPr algn="ctr" latinLnBrk="1">
                        <a:lnSpc>
                          <a:spcPct val="100000"/>
                        </a:lnSpc>
                      </a:pPr>
                      <a:r>
                        <a:rPr lang="en-US" altLang="ko-KR" sz="1400" b="0" dirty="0">
                          <a:latin typeface="+mn-ea"/>
                          <a:ea typeface="+mn-ea"/>
                        </a:rPr>
                        <a:t>Separated individual</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1400" b="0" dirty="0">
                          <a:latin typeface="+mn-ea"/>
                          <a:ea typeface="+mn-ea"/>
                        </a:rPr>
                        <a:t>Activation of technology application</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20561502"/>
                  </a:ext>
                </a:extLst>
              </a:tr>
              <a:tr h="155182">
                <a:tc>
                  <a:txBody>
                    <a:bodyPr/>
                    <a:lstStyle/>
                    <a:p>
                      <a:pPr algn="ctr" latinLnBrk="1">
                        <a:lnSpc>
                          <a:spcPct val="100000"/>
                        </a:lnSpc>
                      </a:pPr>
                      <a:r>
                        <a:rPr lang="en-US" altLang="ko-KR" sz="1400" b="0" dirty="0">
                          <a:latin typeface="+mn-ea"/>
                          <a:ea typeface="+mn-ea"/>
                        </a:rPr>
                        <a:t>Segmentation by stages</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1400" b="0" dirty="0">
                          <a:latin typeface="+mn-ea"/>
                          <a:ea typeface="+mn-ea"/>
                        </a:rPr>
                        <a:t>Integration of all stages of construction</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3193844"/>
                  </a:ext>
                </a:extLst>
              </a:tr>
              <a:tr h="155182">
                <a:tc>
                  <a:txBody>
                    <a:bodyPr/>
                    <a:lstStyle/>
                    <a:p>
                      <a:pPr algn="ctr" latinLnBrk="1">
                        <a:lnSpc>
                          <a:spcPct val="100000"/>
                        </a:lnSpc>
                      </a:pPr>
                      <a:r>
                        <a:rPr lang="en-US" altLang="ko-KR" sz="1400" b="0" dirty="0">
                          <a:latin typeface="+mn-ea"/>
                          <a:ea typeface="+mn-ea"/>
                        </a:rPr>
                        <a:t>Manual and repetitive work</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1400" b="0" dirty="0">
                          <a:latin typeface="+mn-ea"/>
                          <a:ea typeface="+mn-ea"/>
                        </a:rPr>
                        <a:t>Communication and collaboration</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959563"/>
                  </a:ext>
                </a:extLst>
              </a:tr>
              <a:tr h="155182">
                <a:tc gridSpan="2">
                  <a:txBody>
                    <a:bodyPr/>
                    <a:lstStyle/>
                    <a:p>
                      <a:pPr algn="ctr" latinLnBrk="1">
                        <a:lnSpc>
                          <a:spcPct val="100000"/>
                        </a:lnSpc>
                      </a:pPr>
                      <a:r>
                        <a:rPr lang="en-US" altLang="ko-KR" sz="1400" b="1" dirty="0">
                          <a:latin typeface="+mn-ea"/>
                          <a:ea typeface="+mn-ea"/>
                        </a:rPr>
                        <a:t>Consumer-oriented technology</a:t>
                      </a:r>
                      <a:endParaRPr lang="ko-KR" altLang="en-US" sz="1400" b="1"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lumMod val="85000"/>
                      </a:schemeClr>
                    </a:solidFill>
                  </a:tcPr>
                </a:tc>
                <a:tc hMerge="1">
                  <a:txBody>
                    <a:bodyPr/>
                    <a:lstStyle/>
                    <a:p>
                      <a:pPr algn="ctr" latinLnBrk="1">
                        <a:lnSpc>
                          <a:spcPct val="100000"/>
                        </a:lnSpc>
                      </a:pP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00187040"/>
                  </a:ext>
                </a:extLst>
              </a:tr>
              <a:tr h="155182">
                <a:tc>
                  <a:txBody>
                    <a:bodyPr/>
                    <a:lstStyle/>
                    <a:p>
                      <a:pPr algn="ctr" rtl="0"/>
                      <a:r>
                        <a:rPr lang="en-US" altLang="ko-KR" sz="1400" b="0" kern="1200" dirty="0">
                          <a:solidFill>
                            <a:schemeClr val="tx1"/>
                          </a:solidFill>
                          <a:latin typeface="+mn-ea"/>
                          <a:ea typeface="+mn-ea"/>
                          <a:cs typeface="+mn-cs"/>
                        </a:rPr>
                        <a:t>Skilled labor</a:t>
                      </a: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1400" b="0" dirty="0">
                          <a:latin typeface="+mn-ea"/>
                          <a:ea typeface="+mn-ea"/>
                        </a:rPr>
                        <a:t>Automate workforce</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8535907"/>
                  </a:ext>
                </a:extLst>
              </a:tr>
              <a:tr h="155182">
                <a:tc>
                  <a:txBody>
                    <a:bodyPr/>
                    <a:lstStyle/>
                    <a:p>
                      <a:pPr algn="ctr" latinLnBrk="1">
                        <a:lnSpc>
                          <a:spcPct val="100000"/>
                        </a:lnSpc>
                      </a:pPr>
                      <a:r>
                        <a:rPr lang="en-US" altLang="ko-KR" sz="1400" b="0" dirty="0">
                          <a:latin typeface="+mn-ea"/>
                          <a:ea typeface="+mn-ea"/>
                        </a:rPr>
                        <a:t>2D</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1400" b="0" dirty="0">
                          <a:latin typeface="+mn-ea"/>
                          <a:ea typeface="+mn-ea"/>
                        </a:rPr>
                        <a:t>3D + α</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13581385"/>
                  </a:ext>
                </a:extLst>
              </a:tr>
              <a:tr h="155182">
                <a:tc>
                  <a:txBody>
                    <a:bodyPr/>
                    <a:lstStyle/>
                    <a:p>
                      <a:pPr algn="ctr" latinLnBrk="1">
                        <a:lnSpc>
                          <a:spcPct val="100000"/>
                        </a:lnSpc>
                      </a:pPr>
                      <a:r>
                        <a:rPr lang="en-US" altLang="ko-KR" sz="1400" b="0" dirty="0">
                          <a:latin typeface="+mn-ea"/>
                          <a:ea typeface="+mn-ea"/>
                        </a:rPr>
                        <a:t>Supplier-centric</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1400" b="0" dirty="0">
                          <a:latin typeface="+mn-ea"/>
                          <a:ea typeface="+mn-ea"/>
                        </a:rPr>
                        <a:t>Consumer participation</a:t>
                      </a:r>
                      <a:endParaRPr lang="ko-KR" altLang="en-US" sz="1400" b="0" dirty="0">
                        <a:latin typeface="+mn-ea"/>
                        <a:ea typeface="+mn-ea"/>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2446343"/>
                  </a:ext>
                </a:extLst>
              </a:tr>
            </a:tbl>
          </a:graphicData>
        </a:graphic>
      </p:graphicFrame>
    </p:spTree>
    <p:extLst>
      <p:ext uri="{BB962C8B-B14F-4D97-AF65-F5344CB8AC3E}">
        <p14:creationId xmlns:p14="http://schemas.microsoft.com/office/powerpoint/2010/main" val="3557795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Smart Construction</a:t>
            </a:r>
          </a:p>
          <a:p>
            <a:pPr lvl="1"/>
            <a:r>
              <a:rPr lang="en-US" altLang="ko-KR" dirty="0"/>
              <a:t>Application technologies: big data analytics, artificial intelligence, robotics, Internet of Things, unmanned vehicles (drones, unmanned vehicles), 3D printing, and AR/VR technologies.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Smart Construction</a:t>
            </a:r>
            <a:endParaRPr lang="ko-KR" altLang="en-US" dirty="0"/>
          </a:p>
        </p:txBody>
      </p:sp>
      <p:graphicFrame>
        <p:nvGraphicFramePr>
          <p:cNvPr id="7" name="표 5">
            <a:extLst>
              <a:ext uri="{FF2B5EF4-FFF2-40B4-BE49-F238E27FC236}">
                <a16:creationId xmlns:a16="http://schemas.microsoft.com/office/drawing/2014/main" id="{A3CAA636-7B5B-428E-A1F8-C02ACFF5C42A}"/>
              </a:ext>
            </a:extLst>
          </p:cNvPr>
          <p:cNvGraphicFramePr>
            <a:graphicFrameLocks noGrp="1"/>
          </p:cNvGraphicFramePr>
          <p:nvPr>
            <p:extLst>
              <p:ext uri="{D42A27DB-BD31-4B8C-83A1-F6EECF244321}">
                <p14:modId xmlns:p14="http://schemas.microsoft.com/office/powerpoint/2010/main" val="3813814556"/>
              </p:ext>
            </p:extLst>
          </p:nvPr>
        </p:nvGraphicFramePr>
        <p:xfrm>
          <a:off x="1052502" y="2484487"/>
          <a:ext cx="8568952" cy="4021728"/>
        </p:xfrm>
        <a:graphic>
          <a:graphicData uri="http://schemas.openxmlformats.org/drawingml/2006/table">
            <a:tbl>
              <a:tblPr firstRow="1">
                <a:tableStyleId>{5940675A-B579-460E-94D1-54222C63F5DA}</a:tableStyleId>
              </a:tblPr>
              <a:tblGrid>
                <a:gridCol w="2520280">
                  <a:extLst>
                    <a:ext uri="{9D8B030D-6E8A-4147-A177-3AD203B41FA5}">
                      <a16:colId xmlns:a16="http://schemas.microsoft.com/office/drawing/2014/main" val="1566759789"/>
                    </a:ext>
                  </a:extLst>
                </a:gridCol>
                <a:gridCol w="6048672">
                  <a:extLst>
                    <a:ext uri="{9D8B030D-6E8A-4147-A177-3AD203B41FA5}">
                      <a16:colId xmlns:a16="http://schemas.microsoft.com/office/drawing/2014/main" val="3183498659"/>
                    </a:ext>
                  </a:extLst>
                </a:gridCol>
              </a:tblGrid>
              <a:tr h="670288">
                <a:tc>
                  <a:txBody>
                    <a:bodyPr/>
                    <a:lstStyle/>
                    <a:p>
                      <a:pPr algn="ctr" latinLnBrk="0"/>
                      <a:r>
                        <a:rPr lang="en-US" altLang="ko-KR" sz="1600" b="1" dirty="0"/>
                        <a:t>Category</a:t>
                      </a:r>
                      <a:endParaRPr lang="ko-KR" altLang="en-US" sz="1600" b="1" dirty="0"/>
                    </a:p>
                  </a:txBody>
                  <a:tcPr marL="45720" marR="45720" anchor="ctr">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tc>
                  <a:txBody>
                    <a:bodyPr/>
                    <a:lstStyle/>
                    <a:p>
                      <a:pPr algn="ctr" latinLnBrk="0"/>
                      <a:r>
                        <a:rPr lang="en-US" altLang="ko-KR" sz="1600" b="1" dirty="0"/>
                        <a:t>Technologies for Smart Construction</a:t>
                      </a:r>
                      <a:endParaRPr lang="ko-KR" altLang="en-US" sz="1600" b="1" dirty="0"/>
                    </a:p>
                  </a:txBody>
                  <a:tcPr marL="45720" marR="45720"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382099961"/>
                  </a:ext>
                </a:extLst>
              </a:tr>
              <a:tr h="670288">
                <a:tc>
                  <a:txBody>
                    <a:bodyPr/>
                    <a:lstStyle/>
                    <a:p>
                      <a:pPr algn="ctr" latinLnBrk="0"/>
                      <a:r>
                        <a:rPr lang="en-US" altLang="ko-KR" sz="1600" dirty="0"/>
                        <a:t>Platform</a:t>
                      </a:r>
                      <a:endParaRPr lang="ko-KR" altLang="en-US" sz="1600" dirty="0"/>
                    </a:p>
                  </a:txBody>
                  <a:tcPr marL="45720" marR="45720" anchor="ctr">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latinLnBrk="0"/>
                      <a:r>
                        <a:rPr lang="en-US" altLang="ko-KR" sz="1600" dirty="0"/>
                        <a:t>BIM, Cloud</a:t>
                      </a:r>
                      <a:endParaRPr lang="ko-KR" altLang="en-US" sz="1600" dirty="0"/>
                    </a:p>
                  </a:txBody>
                  <a:tcPr marL="45720" marR="45720"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787200374"/>
                  </a:ext>
                </a:extLst>
              </a:tr>
              <a:tr h="670288">
                <a:tc>
                  <a:txBody>
                    <a:bodyPr/>
                    <a:lstStyle/>
                    <a:p>
                      <a:pPr algn="ctr" latinLnBrk="0"/>
                      <a:r>
                        <a:rPr lang="en-US" altLang="ko-KR" sz="1600" dirty="0"/>
                        <a:t>Data</a:t>
                      </a:r>
                      <a:r>
                        <a:rPr lang="en-US" altLang="ko-KR" sz="1600" baseline="0" dirty="0"/>
                        <a:t> collection</a:t>
                      </a:r>
                      <a:endParaRPr lang="ko-KR" altLang="en-US" sz="1600" dirty="0"/>
                    </a:p>
                  </a:txBody>
                  <a:tcPr marL="45720" marR="45720" anchor="ctr">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latinLnBrk="0"/>
                      <a:r>
                        <a:rPr lang="en-US" altLang="ko-KR" sz="1600" dirty="0" err="1"/>
                        <a:t>IoT</a:t>
                      </a:r>
                      <a:r>
                        <a:rPr lang="en-US" altLang="ko-KR" sz="1600" dirty="0"/>
                        <a:t>, Sensor, Drone</a:t>
                      </a:r>
                      <a:r>
                        <a:rPr lang="en-US" altLang="ko-KR" sz="1600" baseline="0" dirty="0"/>
                        <a:t> </a:t>
                      </a:r>
                      <a:r>
                        <a:rPr lang="en-US" altLang="ko-KR" sz="1600" dirty="0"/>
                        <a:t>(UAV), Robotics</a:t>
                      </a:r>
                      <a:endParaRPr lang="ko-KR" altLang="en-US" sz="1600" dirty="0"/>
                    </a:p>
                  </a:txBody>
                  <a:tcPr marL="45720" marR="45720"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874820710"/>
                  </a:ext>
                </a:extLst>
              </a:tr>
              <a:tr h="670288">
                <a:tc>
                  <a:txBody>
                    <a:bodyPr/>
                    <a:lstStyle/>
                    <a:p>
                      <a:pPr algn="ctr" latinLnBrk="0"/>
                      <a:r>
                        <a:rPr lang="en-US" altLang="ko-KR" sz="1600" dirty="0"/>
                        <a:t>Data analysis</a:t>
                      </a:r>
                      <a:endParaRPr lang="ko-KR" altLang="en-US" sz="1600" dirty="0"/>
                    </a:p>
                  </a:txBody>
                  <a:tcPr marL="45720" marR="45720" anchor="ctr">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latinLnBrk="0"/>
                      <a:r>
                        <a:rPr lang="en-US" altLang="ko-KR" sz="1600" dirty="0"/>
                        <a:t>Big Data Analytics, Artificial Intelligence</a:t>
                      </a:r>
                      <a:endParaRPr lang="ko-KR" altLang="en-US" sz="1600" dirty="0"/>
                    </a:p>
                  </a:txBody>
                  <a:tcPr marL="45720" marR="45720"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4209353136"/>
                  </a:ext>
                </a:extLst>
              </a:tr>
              <a:tr h="670288">
                <a:tc>
                  <a:txBody>
                    <a:bodyPr/>
                    <a:lstStyle/>
                    <a:p>
                      <a:pPr algn="ctr" latinLnBrk="0"/>
                      <a:r>
                        <a:rPr lang="en-US" altLang="ko-KR" sz="1600" dirty="0"/>
                        <a:t>Automatic Manufacture</a:t>
                      </a:r>
                      <a:endParaRPr lang="ko-KR" altLang="en-US" sz="1600" dirty="0"/>
                    </a:p>
                  </a:txBody>
                  <a:tcPr marL="45720" marR="45720" anchor="ctr">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latinLnBrk="0"/>
                      <a:r>
                        <a:rPr lang="en-US" altLang="ko-KR" sz="1600" dirty="0"/>
                        <a:t>Modular construction, 3D Printing</a:t>
                      </a:r>
                      <a:endParaRPr lang="ko-KR" altLang="en-US" sz="1600" dirty="0"/>
                    </a:p>
                  </a:txBody>
                  <a:tcPr marL="45720" marR="45720"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2675293516"/>
                  </a:ext>
                </a:extLst>
              </a:tr>
              <a:tr h="670288">
                <a:tc>
                  <a:txBody>
                    <a:bodyPr/>
                    <a:lstStyle/>
                    <a:p>
                      <a:pPr algn="ctr" latinLnBrk="0"/>
                      <a:r>
                        <a:rPr lang="en-US" altLang="ko-KR" sz="1600" dirty="0"/>
                        <a:t>Applications</a:t>
                      </a:r>
                      <a:endParaRPr lang="ko-KR" altLang="en-US" sz="1600" dirty="0"/>
                    </a:p>
                  </a:txBody>
                  <a:tcPr marL="45720" marR="45720" anchor="ctr">
                    <a:lnL w="12700" cap="flat" cmpd="sng" algn="ctr">
                      <a:no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tc>
                  <a:txBody>
                    <a:bodyPr/>
                    <a:lstStyle/>
                    <a:p>
                      <a:pPr algn="ctr" latinLnBrk="0"/>
                      <a:r>
                        <a:rPr lang="en-US" altLang="ko-KR" sz="1600" dirty="0"/>
                        <a:t>Virtual Reality, Augmented Reality</a:t>
                      </a:r>
                      <a:endParaRPr lang="ko-KR" altLang="en-US" sz="1600" dirty="0"/>
                    </a:p>
                  </a:txBody>
                  <a:tcPr marL="45720" marR="45720" anchor="ctr">
                    <a:lnL w="12700" cap="flat" cmpd="sng" algn="ctr">
                      <a:solidFill>
                        <a:schemeClr val="tx1">
                          <a:lumMod val="50000"/>
                          <a:lumOff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3081395317"/>
                  </a:ext>
                </a:extLst>
              </a:tr>
            </a:tbl>
          </a:graphicData>
        </a:graphic>
      </p:graphicFrame>
    </p:spTree>
    <p:extLst>
      <p:ext uri="{BB962C8B-B14F-4D97-AF65-F5344CB8AC3E}">
        <p14:creationId xmlns:p14="http://schemas.microsoft.com/office/powerpoint/2010/main" val="3949319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Smart Construction</a:t>
            </a:r>
          </a:p>
          <a:p>
            <a:pPr lvl="1"/>
            <a:r>
              <a:rPr lang="en-US" altLang="ko-KR" dirty="0"/>
              <a:t>Design stages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Smart Construction</a:t>
            </a:r>
            <a:endParaRPr lang="ko-KR" altLang="en-US" dirty="0"/>
          </a:p>
        </p:txBody>
      </p:sp>
      <p:pic>
        <p:nvPicPr>
          <p:cNvPr id="4" name="그림 3"/>
          <p:cNvPicPr>
            <a:picLocks noChangeAspect="1"/>
          </p:cNvPicPr>
          <p:nvPr/>
        </p:nvPicPr>
        <p:blipFill>
          <a:blip r:embed="rId3"/>
          <a:stretch>
            <a:fillRect/>
          </a:stretch>
        </p:blipFill>
        <p:spPr>
          <a:xfrm>
            <a:off x="136097" y="1945168"/>
            <a:ext cx="10401762" cy="4679779"/>
          </a:xfrm>
          <a:prstGeom prst="rect">
            <a:avLst/>
          </a:prstGeom>
        </p:spPr>
      </p:pic>
      <p:sp>
        <p:nvSpPr>
          <p:cNvPr id="24"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Source: Ministry of Land, Infrastructure and Transport </a:t>
            </a:r>
          </a:p>
        </p:txBody>
      </p:sp>
    </p:spTree>
    <p:extLst>
      <p:ext uri="{BB962C8B-B14F-4D97-AF65-F5344CB8AC3E}">
        <p14:creationId xmlns:p14="http://schemas.microsoft.com/office/powerpoint/2010/main" val="3789838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Smart Construction</a:t>
            </a:r>
          </a:p>
          <a:p>
            <a:pPr lvl="1"/>
            <a:r>
              <a:rPr lang="en-US" altLang="ko-KR" dirty="0"/>
              <a:t>Construction stages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Smart Construction</a:t>
            </a:r>
            <a:endParaRPr lang="ko-KR" altLang="en-US" dirty="0"/>
          </a:p>
        </p:txBody>
      </p:sp>
      <p:sp>
        <p:nvSpPr>
          <p:cNvPr id="24"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Source: Ministry of Land, Infrastructure and Transport </a:t>
            </a:r>
          </a:p>
        </p:txBody>
      </p:sp>
      <p:pic>
        <p:nvPicPr>
          <p:cNvPr id="6" name="그림 5"/>
          <p:cNvPicPr>
            <a:picLocks noChangeAspect="1"/>
          </p:cNvPicPr>
          <p:nvPr/>
        </p:nvPicPr>
        <p:blipFill>
          <a:blip r:embed="rId3"/>
          <a:stretch>
            <a:fillRect/>
          </a:stretch>
        </p:blipFill>
        <p:spPr>
          <a:xfrm>
            <a:off x="136097" y="1861838"/>
            <a:ext cx="10401763" cy="5229225"/>
          </a:xfrm>
          <a:prstGeom prst="rect">
            <a:avLst/>
          </a:prstGeom>
        </p:spPr>
      </p:pic>
      <p:sp>
        <p:nvSpPr>
          <p:cNvPr id="7" name="TextBox 6">
            <a:extLst>
              <a:ext uri="{FF2B5EF4-FFF2-40B4-BE49-F238E27FC236}">
                <a16:creationId xmlns:a16="http://schemas.microsoft.com/office/drawing/2014/main" id="{06FA66C7-68C2-4823-8281-659B09F355CE}"/>
              </a:ext>
            </a:extLst>
          </p:cNvPr>
          <p:cNvSpPr txBox="1"/>
          <p:nvPr/>
        </p:nvSpPr>
        <p:spPr>
          <a:xfrm>
            <a:off x="8047000" y="1939159"/>
            <a:ext cx="972108" cy="307777"/>
          </a:xfrm>
          <a:prstGeom prst="rect">
            <a:avLst/>
          </a:prstGeom>
          <a:solidFill>
            <a:srgbClr val="F2F2F2"/>
          </a:solidFill>
        </p:spPr>
        <p:txBody>
          <a:bodyPr wrap="square">
            <a:spAutoFit/>
          </a:bodyPr>
          <a:lstStyle/>
          <a:p>
            <a:pPr algn="ctr"/>
            <a:r>
              <a:rPr lang="en-US" altLang="ko-KR" sz="1400" b="1">
                <a:solidFill>
                  <a:srgbClr val="5F5F5F"/>
                </a:solidFill>
                <a:latin typeface="Arial" pitchFamily="34" charset="0"/>
                <a:ea typeface="맑은 고딕" pitchFamily="50" charset="-127"/>
                <a:cs typeface="Arial" pitchFamily="34" charset="0"/>
              </a:rPr>
              <a:t>Finishing</a:t>
            </a:r>
            <a:endParaRPr lang="ko-KR" altLang="en-US" sz="1400" b="1">
              <a:solidFill>
                <a:srgbClr val="5F5F5F"/>
              </a:solidFill>
              <a:latin typeface="Arial" pitchFamily="34" charset="0"/>
              <a:ea typeface="맑은 고딕" pitchFamily="50" charset="-127"/>
              <a:cs typeface="Arial" pitchFamily="34" charset="0"/>
            </a:endParaRPr>
          </a:p>
        </p:txBody>
      </p:sp>
    </p:spTree>
    <p:extLst>
      <p:ext uri="{BB962C8B-B14F-4D97-AF65-F5344CB8AC3E}">
        <p14:creationId xmlns:p14="http://schemas.microsoft.com/office/powerpoint/2010/main" val="64465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a:t>Construction Productivity</a:t>
            </a:r>
            <a:endParaRPr lang="en-US" altLang="ko-KR" dirty="0"/>
          </a:p>
          <a:p>
            <a:pPr lvl="1"/>
            <a:r>
              <a:rPr lang="en-US" altLang="ko-KR"/>
              <a:t>Empire State Building (New York, 1930)</a:t>
            </a:r>
          </a:p>
          <a:p>
            <a:pPr lvl="1"/>
            <a:r>
              <a:rPr lang="en-US" altLang="ko-KR"/>
              <a:t>Lotte World Tower (Seoul, 2016)</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Background</a:t>
            </a:r>
            <a:endParaRPr lang="ko-KR" altLang="en-US" dirty="0"/>
          </a:p>
        </p:txBody>
      </p:sp>
      <p:grpSp>
        <p:nvGrpSpPr>
          <p:cNvPr id="4" name="그룹 3">
            <a:extLst>
              <a:ext uri="{FF2B5EF4-FFF2-40B4-BE49-F238E27FC236}">
                <a16:creationId xmlns:a16="http://schemas.microsoft.com/office/drawing/2014/main" id="{7AA2EA8D-CCF4-4E95-AB22-989DE844B296}"/>
              </a:ext>
            </a:extLst>
          </p:cNvPr>
          <p:cNvGrpSpPr/>
          <p:nvPr/>
        </p:nvGrpSpPr>
        <p:grpSpPr>
          <a:xfrm>
            <a:off x="2745714" y="2700511"/>
            <a:ext cx="5201971" cy="3037284"/>
            <a:chOff x="2128954" y="2685908"/>
            <a:chExt cx="4747762" cy="2772084"/>
          </a:xfrm>
        </p:grpSpPr>
        <p:pic>
          <p:nvPicPr>
            <p:cNvPr id="5" name="그림 4">
              <a:extLst>
                <a:ext uri="{FF2B5EF4-FFF2-40B4-BE49-F238E27FC236}">
                  <a16:creationId xmlns:a16="http://schemas.microsoft.com/office/drawing/2014/main" id="{58E2EB0B-4C5A-4F8F-A8D1-CC746BE6E9C7}"/>
                </a:ext>
              </a:extLst>
            </p:cNvPr>
            <p:cNvPicPr>
              <a:picLocks noChangeAspect="1"/>
            </p:cNvPicPr>
            <p:nvPr/>
          </p:nvPicPr>
          <p:blipFill>
            <a:blip r:embed="rId3"/>
            <a:stretch>
              <a:fillRect/>
            </a:stretch>
          </p:blipFill>
          <p:spPr>
            <a:xfrm>
              <a:off x="2128954" y="2685908"/>
              <a:ext cx="1961131" cy="2772084"/>
            </a:xfrm>
            <a:prstGeom prst="rect">
              <a:avLst/>
            </a:prstGeom>
            <a:ln w="3175">
              <a:solidFill>
                <a:schemeClr val="tx1"/>
              </a:solidFill>
            </a:ln>
          </p:spPr>
        </p:pic>
        <p:pic>
          <p:nvPicPr>
            <p:cNvPr id="6" name="그림 5">
              <a:extLst>
                <a:ext uri="{FF2B5EF4-FFF2-40B4-BE49-F238E27FC236}">
                  <a16:creationId xmlns:a16="http://schemas.microsoft.com/office/drawing/2014/main" id="{94EA521D-D323-496D-869F-D148A0CDFFEB}"/>
                </a:ext>
              </a:extLst>
            </p:cNvPr>
            <p:cNvPicPr>
              <a:picLocks noChangeAspect="1"/>
            </p:cNvPicPr>
            <p:nvPr/>
          </p:nvPicPr>
          <p:blipFill>
            <a:blip r:embed="rId4"/>
            <a:stretch>
              <a:fillRect/>
            </a:stretch>
          </p:blipFill>
          <p:spPr>
            <a:xfrm>
              <a:off x="4915585" y="2685908"/>
              <a:ext cx="1961131" cy="2772084"/>
            </a:xfrm>
            <a:prstGeom prst="rect">
              <a:avLst/>
            </a:prstGeom>
            <a:ln w="3175">
              <a:solidFill>
                <a:schemeClr val="tx1"/>
              </a:solidFill>
            </a:ln>
          </p:spPr>
        </p:pic>
        <p:sp>
          <p:nvSpPr>
            <p:cNvPr id="7" name="TextBox 6">
              <a:extLst>
                <a:ext uri="{FF2B5EF4-FFF2-40B4-BE49-F238E27FC236}">
                  <a16:creationId xmlns:a16="http://schemas.microsoft.com/office/drawing/2014/main" id="{3F2F263F-0249-43E0-A454-E9481E707E45}"/>
                </a:ext>
              </a:extLst>
            </p:cNvPr>
            <p:cNvSpPr txBox="1"/>
            <p:nvPr/>
          </p:nvSpPr>
          <p:spPr>
            <a:xfrm>
              <a:off x="4314033" y="3887284"/>
              <a:ext cx="367408" cy="338554"/>
            </a:xfrm>
            <a:prstGeom prst="rect">
              <a:avLst/>
            </a:prstGeom>
            <a:noFill/>
          </p:spPr>
          <p:txBody>
            <a:bodyPr wrap="none" rtlCol="0">
              <a:spAutoFit/>
            </a:bodyPr>
            <a:lstStyle/>
            <a:p>
              <a:r>
                <a:rPr lang="en-US" altLang="ko-KR" b="1" dirty="0"/>
                <a:t>vs</a:t>
              </a:r>
              <a:endParaRPr lang="ko-KR" altLang="en-US" b="1" dirty="0"/>
            </a:p>
          </p:txBody>
        </p:sp>
      </p:grpSp>
    </p:spTree>
    <p:extLst>
      <p:ext uri="{BB962C8B-B14F-4D97-AF65-F5344CB8AC3E}">
        <p14:creationId xmlns:p14="http://schemas.microsoft.com/office/powerpoint/2010/main" val="3301361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Smart Construction</a:t>
            </a:r>
          </a:p>
          <a:p>
            <a:pPr lvl="1"/>
            <a:r>
              <a:rPr lang="en-US" altLang="ko-KR" dirty="0"/>
              <a:t>Operation and management stages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Smart Construction</a:t>
            </a:r>
            <a:endParaRPr lang="ko-KR" altLang="en-US" dirty="0"/>
          </a:p>
        </p:txBody>
      </p:sp>
      <p:sp>
        <p:nvSpPr>
          <p:cNvPr id="24"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Source: Ministry of Land, Infrastructure and Transport </a:t>
            </a:r>
          </a:p>
        </p:txBody>
      </p:sp>
      <p:pic>
        <p:nvPicPr>
          <p:cNvPr id="4" name="그림 3"/>
          <p:cNvPicPr>
            <a:picLocks noChangeAspect="1"/>
          </p:cNvPicPr>
          <p:nvPr/>
        </p:nvPicPr>
        <p:blipFill>
          <a:blip r:embed="rId3"/>
          <a:stretch>
            <a:fillRect/>
          </a:stretch>
        </p:blipFill>
        <p:spPr>
          <a:xfrm>
            <a:off x="136097" y="1880888"/>
            <a:ext cx="10401762" cy="5244854"/>
          </a:xfrm>
          <a:prstGeom prst="rect">
            <a:avLst/>
          </a:prstGeom>
        </p:spPr>
      </p:pic>
      <p:pic>
        <p:nvPicPr>
          <p:cNvPr id="6" name="그림 5">
            <a:extLst>
              <a:ext uri="{FF2B5EF4-FFF2-40B4-BE49-F238E27FC236}">
                <a16:creationId xmlns:a16="http://schemas.microsoft.com/office/drawing/2014/main" id="{B511F611-CA17-4A67-BDB4-5D06E8BF85B2}"/>
              </a:ext>
            </a:extLst>
          </p:cNvPr>
          <p:cNvPicPr>
            <a:picLocks noChangeAspect="1"/>
          </p:cNvPicPr>
          <p:nvPr/>
        </p:nvPicPr>
        <p:blipFill rotWithShape="1">
          <a:blip r:embed="rId4"/>
          <a:srcRect l="79956" t="50518" r="9987" b="46039"/>
          <a:stretch/>
        </p:blipFill>
        <p:spPr>
          <a:xfrm>
            <a:off x="7371044" y="4524367"/>
            <a:ext cx="1555856" cy="214050"/>
          </a:xfrm>
          <a:prstGeom prst="rect">
            <a:avLst/>
          </a:prstGeom>
        </p:spPr>
      </p:pic>
      <p:pic>
        <p:nvPicPr>
          <p:cNvPr id="8" name="그림 7">
            <a:extLst>
              <a:ext uri="{FF2B5EF4-FFF2-40B4-BE49-F238E27FC236}">
                <a16:creationId xmlns:a16="http://schemas.microsoft.com/office/drawing/2014/main" id="{69E68807-7553-428D-BEB8-3AEA9D2DBE57}"/>
              </a:ext>
            </a:extLst>
          </p:cNvPr>
          <p:cNvPicPr>
            <a:picLocks noChangeAspect="1"/>
          </p:cNvPicPr>
          <p:nvPr/>
        </p:nvPicPr>
        <p:blipFill rotWithShape="1">
          <a:blip r:embed="rId4"/>
          <a:srcRect l="79956" t="50518" r="9987" b="46039"/>
          <a:stretch/>
        </p:blipFill>
        <p:spPr>
          <a:xfrm>
            <a:off x="2544429" y="4524367"/>
            <a:ext cx="1555856" cy="214050"/>
          </a:xfrm>
          <a:prstGeom prst="rect">
            <a:avLst/>
          </a:prstGeom>
        </p:spPr>
      </p:pic>
    </p:spTree>
    <p:extLst>
      <p:ext uri="{BB962C8B-B14F-4D97-AF65-F5344CB8AC3E}">
        <p14:creationId xmlns:p14="http://schemas.microsoft.com/office/powerpoint/2010/main" val="14913544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BIM &amp; Smart Construction</a:t>
            </a:r>
          </a:p>
          <a:p>
            <a:pPr lvl="1"/>
            <a:r>
              <a:rPr lang="en-US" altLang="ko-KR" dirty="0"/>
              <a:t>Reverse engineering : </a:t>
            </a:r>
            <a:br>
              <a:rPr lang="en-US" altLang="ko-KR" dirty="0"/>
            </a:br>
            <a:r>
              <a:rPr lang="en-US" altLang="ko-KR" dirty="0"/>
              <a:t>Obtain design / engineering information of the building through 3D scanning or sensor and use it for project management (construction, maintenance).</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BIM &amp; Smart Construction</a:t>
            </a:r>
            <a:endParaRPr lang="ko-KR" altLang="en-US" dirty="0"/>
          </a:p>
        </p:txBody>
      </p:sp>
      <p:sp>
        <p:nvSpPr>
          <p:cNvPr id="24"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Source: Utilization of 3D scanner and BIM for uprising 4</a:t>
            </a:r>
            <a:r>
              <a:rPr lang="en-US" altLang="ko-KR" sz="900" baseline="30000" dirty="0">
                <a:solidFill>
                  <a:schemeClr val="tx1">
                    <a:lumMod val="85000"/>
                    <a:lumOff val="15000"/>
                  </a:schemeClr>
                </a:solidFill>
                <a:latin typeface="+mj-lt"/>
                <a:ea typeface="맑은 고딕" panose="020B0503020000020004" pitchFamily="50" charset="-127"/>
              </a:rPr>
              <a:t>th</a:t>
            </a:r>
            <a:r>
              <a:rPr lang="en-US" altLang="ko-KR" sz="900" dirty="0">
                <a:solidFill>
                  <a:schemeClr val="tx1">
                    <a:lumMod val="85000"/>
                    <a:lumOff val="15000"/>
                  </a:schemeClr>
                </a:solidFill>
                <a:latin typeface="+mj-lt"/>
                <a:ea typeface="맑은 고딕" panose="020B0503020000020004" pitchFamily="50" charset="-127"/>
              </a:rPr>
              <a:t> industrial revolution</a:t>
            </a:r>
          </a:p>
        </p:txBody>
      </p:sp>
      <p:grpSp>
        <p:nvGrpSpPr>
          <p:cNvPr id="4" name="그룹 3"/>
          <p:cNvGrpSpPr/>
          <p:nvPr/>
        </p:nvGrpSpPr>
        <p:grpSpPr>
          <a:xfrm>
            <a:off x="1604216" y="2340471"/>
            <a:ext cx="7465523" cy="4785271"/>
            <a:chOff x="644530" y="2052439"/>
            <a:chExt cx="6701355" cy="4761206"/>
          </a:xfrm>
        </p:grpSpPr>
        <p:pic>
          <p:nvPicPr>
            <p:cNvPr id="5" name="그림 4">
              <a:extLst>
                <a:ext uri="{FF2B5EF4-FFF2-40B4-BE49-F238E27FC236}">
                  <a16:creationId xmlns:a16="http://schemas.microsoft.com/office/drawing/2014/main" id="{A6F2B2C9-51D1-4023-AE2A-F1A7A3661BBD}"/>
                </a:ext>
              </a:extLst>
            </p:cNvPr>
            <p:cNvPicPr>
              <a:picLocks noChangeAspect="1"/>
            </p:cNvPicPr>
            <p:nvPr/>
          </p:nvPicPr>
          <p:blipFill rotWithShape="1">
            <a:blip r:embed="rId3"/>
            <a:srcRect t="51271"/>
            <a:stretch/>
          </p:blipFill>
          <p:spPr>
            <a:xfrm>
              <a:off x="644530" y="4500711"/>
              <a:ext cx="3218842" cy="2312934"/>
            </a:xfrm>
            <a:prstGeom prst="rect">
              <a:avLst/>
            </a:prstGeom>
          </p:spPr>
        </p:pic>
        <p:pic>
          <p:nvPicPr>
            <p:cNvPr id="6" name="그림 5">
              <a:extLst>
                <a:ext uri="{FF2B5EF4-FFF2-40B4-BE49-F238E27FC236}">
                  <a16:creationId xmlns:a16="http://schemas.microsoft.com/office/drawing/2014/main" id="{DAF6216C-7B2D-4E1C-8FFF-561382C47FEB}"/>
                </a:ext>
              </a:extLst>
            </p:cNvPr>
            <p:cNvPicPr>
              <a:picLocks noChangeAspect="1"/>
            </p:cNvPicPr>
            <p:nvPr/>
          </p:nvPicPr>
          <p:blipFill>
            <a:blip r:embed="rId4"/>
            <a:stretch>
              <a:fillRect/>
            </a:stretch>
          </p:blipFill>
          <p:spPr>
            <a:xfrm>
              <a:off x="4127042" y="2052439"/>
              <a:ext cx="3218842" cy="2312934"/>
            </a:xfrm>
            <a:prstGeom prst="rect">
              <a:avLst/>
            </a:prstGeom>
          </p:spPr>
        </p:pic>
        <p:pic>
          <p:nvPicPr>
            <p:cNvPr id="7" name="그림 6">
              <a:extLst>
                <a:ext uri="{FF2B5EF4-FFF2-40B4-BE49-F238E27FC236}">
                  <a16:creationId xmlns:a16="http://schemas.microsoft.com/office/drawing/2014/main" id="{EFA8F1A3-8F1A-43D5-854F-F959B524873C}"/>
                </a:ext>
              </a:extLst>
            </p:cNvPr>
            <p:cNvPicPr>
              <a:picLocks noChangeAspect="1"/>
            </p:cNvPicPr>
            <p:nvPr/>
          </p:nvPicPr>
          <p:blipFill>
            <a:blip r:embed="rId5"/>
            <a:stretch>
              <a:fillRect/>
            </a:stretch>
          </p:blipFill>
          <p:spPr>
            <a:xfrm>
              <a:off x="4127043" y="4504022"/>
              <a:ext cx="3218842" cy="2309623"/>
            </a:xfrm>
            <a:prstGeom prst="rect">
              <a:avLst/>
            </a:prstGeom>
          </p:spPr>
        </p:pic>
        <p:pic>
          <p:nvPicPr>
            <p:cNvPr id="8" name="그림 7">
              <a:extLst>
                <a:ext uri="{FF2B5EF4-FFF2-40B4-BE49-F238E27FC236}">
                  <a16:creationId xmlns:a16="http://schemas.microsoft.com/office/drawing/2014/main" id="{A6F2B2C9-51D1-4023-AE2A-F1A7A3661BBD}"/>
                </a:ext>
              </a:extLst>
            </p:cNvPr>
            <p:cNvPicPr>
              <a:picLocks noChangeAspect="1"/>
            </p:cNvPicPr>
            <p:nvPr/>
          </p:nvPicPr>
          <p:blipFill rotWithShape="1">
            <a:blip r:embed="rId3"/>
            <a:srcRect b="52007"/>
            <a:stretch/>
          </p:blipFill>
          <p:spPr>
            <a:xfrm>
              <a:off x="644530" y="2052439"/>
              <a:ext cx="3218842" cy="2312934"/>
            </a:xfrm>
            <a:prstGeom prst="rect">
              <a:avLst/>
            </a:prstGeom>
          </p:spPr>
        </p:pic>
      </p:grpSp>
    </p:spTree>
    <p:extLst>
      <p:ext uri="{BB962C8B-B14F-4D97-AF65-F5344CB8AC3E}">
        <p14:creationId xmlns:p14="http://schemas.microsoft.com/office/powerpoint/2010/main" val="414027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BIM &amp; Smart Construction</a:t>
            </a:r>
          </a:p>
          <a:p>
            <a:pPr lvl="1"/>
            <a:r>
              <a:rPr lang="en-US" altLang="ko-KR" dirty="0"/>
              <a:t>Virtual Reality / Augmented Reality: </a:t>
            </a:r>
            <a:br>
              <a:rPr lang="en-US" altLang="ko-KR" dirty="0"/>
            </a:br>
            <a:r>
              <a:rPr lang="en-US" altLang="ko-KR" dirty="0"/>
              <a:t>A number of studies have been conducted examining the utility of immersive VR/AR for promoting architectural design collaboration, project site management, worker safety education </a:t>
            </a:r>
            <a:br>
              <a:rPr lang="en-US" altLang="ko-KR" dirty="0"/>
            </a:br>
            <a:r>
              <a:rPr lang="en-US" altLang="ko-KR" dirty="0"/>
              <a:t>in a more immersive environment by implementing BIM project information in a virtual space.</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BIM &amp; Smart Construction</a:t>
            </a:r>
            <a:endParaRPr lang="ko-KR" altLang="en-US" dirty="0"/>
          </a:p>
        </p:txBody>
      </p:sp>
      <p:sp>
        <p:nvSpPr>
          <p:cNvPr id="24"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a:t>
            </a:r>
            <a:r>
              <a:rPr lang="en-US" altLang="ko-KR" sz="900" dirty="0" err="1">
                <a:solidFill>
                  <a:schemeClr val="tx1">
                    <a:lumMod val="85000"/>
                    <a:lumOff val="15000"/>
                  </a:schemeClr>
                </a:solidFill>
                <a:latin typeface="+mj-lt"/>
                <a:ea typeface="맑은 고딕" panose="020B0503020000020004" pitchFamily="50" charset="-127"/>
              </a:rPr>
              <a:t>JBKnowledge</a:t>
            </a:r>
            <a:r>
              <a:rPr lang="en-US" altLang="ko-KR" sz="900" dirty="0">
                <a:solidFill>
                  <a:schemeClr val="tx1">
                    <a:lumMod val="85000"/>
                    <a:lumOff val="15000"/>
                  </a:schemeClr>
                </a:solidFill>
                <a:latin typeface="+mj-lt"/>
                <a:ea typeface="맑은 고딕" panose="020B0503020000020004" pitchFamily="50" charset="-127"/>
              </a:rPr>
              <a:t> (2015), </a:t>
            </a:r>
            <a:r>
              <a:rPr lang="en-US" altLang="ko-KR" sz="900" dirty="0" err="1">
                <a:solidFill>
                  <a:schemeClr val="tx1">
                    <a:lumMod val="85000"/>
                    <a:lumOff val="15000"/>
                  </a:schemeClr>
                </a:solidFill>
                <a:latin typeface="+mj-lt"/>
                <a:ea typeface="맑은 고딕" panose="020B0503020000020004" pitchFamily="50" charset="-127"/>
              </a:rPr>
              <a:t>BIManywhere</a:t>
            </a:r>
            <a:r>
              <a:rPr lang="en-US" altLang="ko-KR" sz="900" dirty="0">
                <a:solidFill>
                  <a:schemeClr val="tx1">
                    <a:lumMod val="85000"/>
                    <a:lumOff val="15000"/>
                  </a:schemeClr>
                </a:solidFill>
                <a:latin typeface="+mj-lt"/>
                <a:ea typeface="맑은 고딕" panose="020B0503020000020004" pitchFamily="50" charset="-127"/>
              </a:rPr>
              <a:t> (2015)</a:t>
            </a:r>
          </a:p>
        </p:txBody>
      </p:sp>
      <p:grpSp>
        <p:nvGrpSpPr>
          <p:cNvPr id="9" name="그룹 8"/>
          <p:cNvGrpSpPr/>
          <p:nvPr/>
        </p:nvGrpSpPr>
        <p:grpSpPr>
          <a:xfrm>
            <a:off x="432825" y="2808523"/>
            <a:ext cx="9680991" cy="3420510"/>
            <a:chOff x="338667" y="2820643"/>
            <a:chExt cx="9680991" cy="3420510"/>
          </a:xfrm>
        </p:grpSpPr>
        <p:pic>
          <p:nvPicPr>
            <p:cNvPr id="10" name="그림 9">
              <a:extLst>
                <a:ext uri="{FF2B5EF4-FFF2-40B4-BE49-F238E27FC236}">
                  <a16:creationId xmlns:a16="http://schemas.microsoft.com/office/drawing/2014/main" id="{939AAECC-8D61-4694-9345-8C046A669F45}"/>
                </a:ext>
              </a:extLst>
            </p:cNvPr>
            <p:cNvPicPr>
              <a:picLocks noChangeAspect="1"/>
            </p:cNvPicPr>
            <p:nvPr/>
          </p:nvPicPr>
          <p:blipFill>
            <a:blip r:embed="rId3"/>
            <a:stretch>
              <a:fillRect/>
            </a:stretch>
          </p:blipFill>
          <p:spPr>
            <a:xfrm>
              <a:off x="338667" y="2820643"/>
              <a:ext cx="5599276" cy="2628292"/>
            </a:xfrm>
            <a:prstGeom prst="rect">
              <a:avLst/>
            </a:prstGeom>
          </p:spPr>
        </p:pic>
        <p:pic>
          <p:nvPicPr>
            <p:cNvPr id="11" name="그림 10">
              <a:extLst>
                <a:ext uri="{FF2B5EF4-FFF2-40B4-BE49-F238E27FC236}">
                  <a16:creationId xmlns:a16="http://schemas.microsoft.com/office/drawing/2014/main" id="{6643699B-30D7-4DAD-8FD0-FFB1A7DD683E}"/>
                </a:ext>
              </a:extLst>
            </p:cNvPr>
            <p:cNvPicPr>
              <a:picLocks noChangeAspect="1"/>
            </p:cNvPicPr>
            <p:nvPr/>
          </p:nvPicPr>
          <p:blipFill rotWithShape="1">
            <a:blip r:embed="rId4"/>
            <a:srcRect l="53851" t="6741" r="2290" b="22350"/>
            <a:stretch/>
          </p:blipFill>
          <p:spPr>
            <a:xfrm>
              <a:off x="5953722" y="4296808"/>
              <a:ext cx="4065936" cy="1944345"/>
            </a:xfrm>
            <a:prstGeom prst="rect">
              <a:avLst/>
            </a:prstGeom>
          </p:spPr>
        </p:pic>
        <p:pic>
          <p:nvPicPr>
            <p:cNvPr id="12" name="그림 11">
              <a:extLst>
                <a:ext uri="{FF2B5EF4-FFF2-40B4-BE49-F238E27FC236}">
                  <a16:creationId xmlns:a16="http://schemas.microsoft.com/office/drawing/2014/main" id="{6643699B-30D7-4DAD-8FD0-FFB1A7DD683E}"/>
                </a:ext>
              </a:extLst>
            </p:cNvPr>
            <p:cNvPicPr>
              <a:picLocks noChangeAspect="1"/>
            </p:cNvPicPr>
            <p:nvPr/>
          </p:nvPicPr>
          <p:blipFill rotWithShape="1">
            <a:blip r:embed="rId4"/>
            <a:srcRect l="2227" t="5534" r="47132" b="21784"/>
            <a:stretch/>
          </p:blipFill>
          <p:spPr>
            <a:xfrm>
              <a:off x="5953722" y="2820643"/>
              <a:ext cx="4053643" cy="1476165"/>
            </a:xfrm>
            <a:prstGeom prst="rect">
              <a:avLst/>
            </a:prstGeom>
          </p:spPr>
        </p:pic>
      </p:grpSp>
      <p:grpSp>
        <p:nvGrpSpPr>
          <p:cNvPr id="14" name="그룹 13">
            <a:extLst>
              <a:ext uri="{FF2B5EF4-FFF2-40B4-BE49-F238E27FC236}">
                <a16:creationId xmlns:a16="http://schemas.microsoft.com/office/drawing/2014/main" id="{0A60F7F0-694F-46DE-8021-93AC0FC3DEDE}"/>
              </a:ext>
            </a:extLst>
          </p:cNvPr>
          <p:cNvGrpSpPr/>
          <p:nvPr/>
        </p:nvGrpSpPr>
        <p:grpSpPr>
          <a:xfrm>
            <a:off x="423945" y="4716735"/>
            <a:ext cx="5677898" cy="1512298"/>
            <a:chOff x="1092473" y="2107882"/>
            <a:chExt cx="7550512" cy="2642235"/>
          </a:xfrm>
        </p:grpSpPr>
        <p:pic>
          <p:nvPicPr>
            <p:cNvPr id="15" name="Picture 2" descr="BIM App Development Archives - Techture">
              <a:extLst>
                <a:ext uri="{FF2B5EF4-FFF2-40B4-BE49-F238E27FC236}">
                  <a16:creationId xmlns:a16="http://schemas.microsoft.com/office/drawing/2014/main" id="{C7F40511-525B-4A67-A301-C9B4196B92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5977" y="2107882"/>
              <a:ext cx="4907008" cy="26422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mersive Virtual Reality (VR) Experience Case Study | Accenture">
              <a:extLst>
                <a:ext uri="{FF2B5EF4-FFF2-40B4-BE49-F238E27FC236}">
                  <a16:creationId xmlns:a16="http://schemas.microsoft.com/office/drawing/2014/main" id="{BB8EBA1A-3FAC-4F68-A51B-25D83D505F0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979" r="16744"/>
            <a:stretch/>
          </p:blipFill>
          <p:spPr bwMode="auto">
            <a:xfrm>
              <a:off x="1092473" y="2107882"/>
              <a:ext cx="2643504" cy="26422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168115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BIM &amp; Smart Construction</a:t>
            </a:r>
          </a:p>
          <a:p>
            <a:pPr lvl="1"/>
            <a:r>
              <a:rPr lang="en-US" altLang="ko-KR" dirty="0"/>
              <a:t>More than 20 years have passed since BIM was applied in the construction field.</a:t>
            </a:r>
          </a:p>
          <a:p>
            <a:pPr lvl="1"/>
            <a:r>
              <a:rPr lang="en-US" altLang="ko-KR" dirty="0"/>
              <a:t>As successful cases of BIM project are shared, the need to apply BIM and the will to adopt it arises.</a:t>
            </a:r>
          </a:p>
          <a:p>
            <a:pPr lvl="1"/>
            <a:r>
              <a:rPr lang="en-US" altLang="ko-KR" dirty="0"/>
              <a:t>At the same time, skepticism about BIM arose as several failure cases were accumulated.</a:t>
            </a:r>
          </a:p>
          <a:p>
            <a:pPr lvl="1"/>
            <a:r>
              <a:rPr lang="en-US" altLang="ko-KR" dirty="0"/>
              <a:t>It is judged to be a stage of re-lighting in Gartner's Hype-cycle.</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BIM &amp; Smart Construction</a:t>
            </a:r>
            <a:endParaRPr lang="ko-KR" altLang="en-US" dirty="0"/>
          </a:p>
        </p:txBody>
      </p:sp>
      <p:sp>
        <p:nvSpPr>
          <p:cNvPr id="24" name="Rectangle 67">
            <a:extLst>
              <a:ext uri="{FF2B5EF4-FFF2-40B4-BE49-F238E27FC236}">
                <a16:creationId xmlns:a16="http://schemas.microsoft.com/office/drawing/2014/main" id="{A9AE903C-FD0E-42AF-A706-C37FA695CB28}"/>
              </a:ext>
            </a:extLst>
          </p:cNvPr>
          <p:cNvSpPr>
            <a:spLocks noChangeArrowheads="1"/>
          </p:cNvSpPr>
          <p:nvPr/>
        </p:nvSpPr>
        <p:spPr bwMode="auto">
          <a:xfrm>
            <a:off x="4410596" y="7237115"/>
            <a:ext cx="5870576"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Hype-cycle (Gartner)</a:t>
            </a:r>
          </a:p>
        </p:txBody>
      </p:sp>
      <p:grpSp>
        <p:nvGrpSpPr>
          <p:cNvPr id="4" name="그룹 3"/>
          <p:cNvGrpSpPr/>
          <p:nvPr/>
        </p:nvGrpSpPr>
        <p:grpSpPr>
          <a:xfrm>
            <a:off x="988509" y="2880531"/>
            <a:ext cx="8696937" cy="4356584"/>
            <a:chOff x="1386593" y="2980851"/>
            <a:chExt cx="8530094" cy="4273007"/>
          </a:xfrm>
        </p:grpSpPr>
        <p:pic>
          <p:nvPicPr>
            <p:cNvPr id="30" name="Picture 2">
              <a:extLst>
                <a:ext uri="{FF2B5EF4-FFF2-40B4-BE49-F238E27FC236}">
                  <a16:creationId xmlns:a16="http://schemas.microsoft.com/office/drawing/2014/main" id="{69121A51-6ED7-4CAC-8629-6277BE84110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12472"/>
            <a:stretch/>
          </p:blipFill>
          <p:spPr bwMode="auto">
            <a:xfrm>
              <a:off x="2434386" y="4692453"/>
              <a:ext cx="6434508" cy="2561405"/>
            </a:xfrm>
            <a:prstGeom prst="rect">
              <a:avLst/>
            </a:prstGeom>
            <a:noFill/>
            <a:extLst>
              <a:ext uri="{909E8E84-426E-40DD-AFC4-6F175D3DCCD1}">
                <a14:hiddenFill xmlns:a14="http://schemas.microsoft.com/office/drawing/2010/main">
                  <a:solidFill>
                    <a:srgbClr val="FFFFFF"/>
                  </a:solidFill>
                </a14:hiddenFill>
              </a:ext>
            </a:extLst>
          </p:spPr>
        </p:pic>
        <p:sp>
          <p:nvSpPr>
            <p:cNvPr id="31" name="직사각형 30">
              <a:extLst>
                <a:ext uri="{FF2B5EF4-FFF2-40B4-BE49-F238E27FC236}">
                  <a16:creationId xmlns:a16="http://schemas.microsoft.com/office/drawing/2014/main" id="{36F1B0C0-791B-46BD-BCE1-D46BB98B22D8}"/>
                </a:ext>
              </a:extLst>
            </p:cNvPr>
            <p:cNvSpPr/>
            <p:nvPr/>
          </p:nvSpPr>
          <p:spPr bwMode="auto">
            <a:xfrm>
              <a:off x="1386593" y="3345842"/>
              <a:ext cx="2716147" cy="981623"/>
            </a:xfrm>
            <a:prstGeom prst="rect">
              <a:avLst/>
            </a:prstGeom>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171450" indent="-171450" defTabSz="914400" fontAlgn="base" latinLnBrk="1">
                <a:lnSpc>
                  <a:spcPct val="150000"/>
                </a:lnSpc>
                <a:spcBef>
                  <a:spcPct val="0"/>
                </a:spcBef>
                <a:spcAft>
                  <a:spcPct val="0"/>
                </a:spcAft>
                <a:buFont typeface="Arial" panose="020B0604020202020204" pitchFamily="34" charset="0"/>
                <a:buChar char="•"/>
              </a:pPr>
              <a:r>
                <a:rPr lang="en-US" altLang="ko-KR" sz="1200" b="1" dirty="0">
                  <a:solidFill>
                    <a:schemeClr val="tx1"/>
                  </a:solidFill>
                  <a:latin typeface="맑은 고딕" panose="020B0503020000020004" pitchFamily="50" charset="-127"/>
                  <a:ea typeface="맑은 고딕" panose="020B0503020000020004" pitchFamily="50" charset="-127"/>
                  <a:cs typeface="+mj-cs"/>
                </a:rPr>
                <a:t>Integrated project management</a:t>
              </a:r>
            </a:p>
            <a:p>
              <a:pPr marL="171450" indent="-171450" defTabSz="914400" fontAlgn="base" latinLnBrk="1">
                <a:lnSpc>
                  <a:spcPct val="150000"/>
                </a:lnSpc>
                <a:spcBef>
                  <a:spcPct val="0"/>
                </a:spcBef>
                <a:spcAft>
                  <a:spcPct val="0"/>
                </a:spcAft>
                <a:buFont typeface="Arial" panose="020B0604020202020204" pitchFamily="34" charset="0"/>
                <a:buChar char="•"/>
              </a:pPr>
              <a:r>
                <a:rPr lang="en-US" altLang="ko-KR" sz="1200" b="1" dirty="0">
                  <a:solidFill>
                    <a:schemeClr val="tx1"/>
                  </a:solidFill>
                  <a:latin typeface="맑은 고딕" panose="020B0503020000020004" pitchFamily="50" charset="-127"/>
                  <a:ea typeface="맑은 고딕" panose="020B0503020000020004" pitchFamily="50" charset="-127"/>
                  <a:cs typeface="+mj-cs"/>
                </a:rPr>
                <a:t>Productivity improvement</a:t>
              </a:r>
            </a:p>
            <a:p>
              <a:pPr marL="171450" indent="-171450" defTabSz="914400" fontAlgn="base" latinLnBrk="1">
                <a:lnSpc>
                  <a:spcPct val="150000"/>
                </a:lnSpc>
                <a:spcBef>
                  <a:spcPct val="0"/>
                </a:spcBef>
                <a:spcAft>
                  <a:spcPct val="0"/>
                </a:spcAft>
                <a:buFont typeface="Arial" panose="020B0604020202020204" pitchFamily="34" charset="0"/>
                <a:buChar char="•"/>
              </a:pPr>
              <a:r>
                <a:rPr lang="en-US" altLang="ko-KR" sz="1200" b="1" dirty="0">
                  <a:solidFill>
                    <a:schemeClr val="tx1"/>
                  </a:solidFill>
                  <a:latin typeface="맑은 고딕" panose="020B0503020000020004" pitchFamily="50" charset="-127"/>
                  <a:ea typeface="맑은 고딕" panose="020B0503020000020004" pitchFamily="50" charset="-127"/>
                  <a:cs typeface="+mj-cs"/>
                </a:rPr>
                <a:t>Project success</a:t>
              </a:r>
            </a:p>
          </p:txBody>
        </p:sp>
        <p:sp>
          <p:nvSpPr>
            <p:cNvPr id="32" name="직사각형 31">
              <a:extLst>
                <a:ext uri="{FF2B5EF4-FFF2-40B4-BE49-F238E27FC236}">
                  <a16:creationId xmlns:a16="http://schemas.microsoft.com/office/drawing/2014/main" id="{1182F00E-2DA9-4A97-BDA1-AB1F9B94C333}"/>
                </a:ext>
              </a:extLst>
            </p:cNvPr>
            <p:cNvSpPr/>
            <p:nvPr/>
          </p:nvSpPr>
          <p:spPr bwMode="auto">
            <a:xfrm>
              <a:off x="4293566" y="3345841"/>
              <a:ext cx="2716147" cy="981623"/>
            </a:xfrm>
            <a:prstGeom prst="rect">
              <a:avLst/>
            </a:prstGeom>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171450" indent="-171450" defTabSz="914400" fontAlgn="base" latinLnBrk="1">
                <a:lnSpc>
                  <a:spcPct val="150000"/>
                </a:lnSpc>
                <a:spcBef>
                  <a:spcPct val="0"/>
                </a:spcBef>
                <a:spcAft>
                  <a:spcPct val="0"/>
                </a:spcAft>
                <a:buFont typeface="Arial" panose="020B0604020202020204" pitchFamily="34" charset="0"/>
                <a:buChar char="•"/>
              </a:pPr>
              <a:r>
                <a:rPr lang="en-US" altLang="ko-KR" sz="1200" b="1" dirty="0">
                  <a:solidFill>
                    <a:schemeClr val="tx1"/>
                  </a:solidFill>
                  <a:latin typeface="맑은 고딕" panose="020B0503020000020004" pitchFamily="50" charset="-127"/>
                  <a:ea typeface="맑은 고딕" panose="020B0503020000020004" pitchFamily="50" charset="-127"/>
                  <a:cs typeface="+mj-cs"/>
                </a:rPr>
                <a:t>Initial investment</a:t>
              </a:r>
            </a:p>
            <a:p>
              <a:pPr marL="171450" indent="-171450" defTabSz="914400" fontAlgn="base" latinLnBrk="1">
                <a:lnSpc>
                  <a:spcPct val="150000"/>
                </a:lnSpc>
                <a:spcBef>
                  <a:spcPct val="0"/>
                </a:spcBef>
                <a:spcAft>
                  <a:spcPct val="0"/>
                </a:spcAft>
                <a:buFont typeface="Arial" panose="020B0604020202020204" pitchFamily="34" charset="0"/>
                <a:buChar char="•"/>
              </a:pPr>
              <a:r>
                <a:rPr lang="en-US" altLang="ko-KR" sz="1200" b="1" dirty="0">
                  <a:solidFill>
                    <a:schemeClr val="tx1"/>
                  </a:solidFill>
                  <a:latin typeface="맑은 고딕" panose="020B0503020000020004" pitchFamily="50" charset="-127"/>
                  <a:ea typeface="맑은 고딕" panose="020B0503020000020004" pitchFamily="50" charset="-127"/>
                  <a:cs typeface="+mj-cs"/>
                </a:rPr>
                <a:t>Added work process</a:t>
              </a:r>
            </a:p>
            <a:p>
              <a:pPr marL="171450" indent="-171450" defTabSz="914400">
                <a:lnSpc>
                  <a:spcPct val="150000"/>
                </a:lnSpc>
                <a:buFont typeface="Arial" panose="020B0604020202020204" pitchFamily="34" charset="0"/>
                <a:buChar char="•"/>
              </a:pPr>
              <a:r>
                <a:rPr lang="en-US" altLang="ko-KR" sz="1200" b="1" dirty="0">
                  <a:solidFill>
                    <a:schemeClr val="tx1"/>
                  </a:solidFill>
                  <a:latin typeface="맑은 고딕" panose="020B0503020000020004" pitchFamily="50" charset="-127"/>
                  <a:cs typeface="+mj-cs"/>
                </a:rPr>
                <a:t>Apply BIM for showing</a:t>
              </a:r>
              <a:endParaRPr lang="ko-KR" altLang="en-US" sz="1200" b="1" dirty="0">
                <a:solidFill>
                  <a:schemeClr val="tx1"/>
                </a:solidFill>
                <a:latin typeface="맑은 고딕" panose="020B0503020000020004" pitchFamily="50" charset="-127"/>
                <a:ea typeface="맑은 고딕" panose="020B0503020000020004" pitchFamily="50" charset="-127"/>
                <a:cs typeface="+mj-cs"/>
              </a:endParaRPr>
            </a:p>
          </p:txBody>
        </p:sp>
        <p:sp>
          <p:nvSpPr>
            <p:cNvPr id="33" name="직사각형 32">
              <a:extLst>
                <a:ext uri="{FF2B5EF4-FFF2-40B4-BE49-F238E27FC236}">
                  <a16:creationId xmlns:a16="http://schemas.microsoft.com/office/drawing/2014/main" id="{BCAC48C8-302E-4914-98E9-C0F9B0428401}"/>
                </a:ext>
              </a:extLst>
            </p:cNvPr>
            <p:cNvSpPr/>
            <p:nvPr/>
          </p:nvSpPr>
          <p:spPr bwMode="auto">
            <a:xfrm>
              <a:off x="7200540" y="3345841"/>
              <a:ext cx="2716147" cy="981623"/>
            </a:xfrm>
            <a:prstGeom prst="rect">
              <a:avLst/>
            </a:prstGeom>
            <a:ln w="952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171450" indent="-171450" defTabSz="914400" fontAlgn="base" latinLnBrk="1">
                <a:lnSpc>
                  <a:spcPct val="150000"/>
                </a:lnSpc>
                <a:spcBef>
                  <a:spcPct val="0"/>
                </a:spcBef>
                <a:spcAft>
                  <a:spcPct val="0"/>
                </a:spcAft>
                <a:buFont typeface="Arial" panose="020B0604020202020204" pitchFamily="34" charset="0"/>
                <a:buChar char="•"/>
              </a:pPr>
              <a:r>
                <a:rPr lang="en-US" altLang="ko-KR" sz="1200" b="1" dirty="0">
                  <a:solidFill>
                    <a:schemeClr val="tx1"/>
                  </a:solidFill>
                  <a:latin typeface="맑은 고딕" panose="020B0503020000020004" pitchFamily="50" charset="-127"/>
                  <a:ea typeface="맑은 고딕" panose="020B0503020000020004" pitchFamily="50" charset="-127"/>
                  <a:cs typeface="+mj-cs"/>
                </a:rPr>
                <a:t>Digital project management</a:t>
              </a:r>
            </a:p>
            <a:p>
              <a:pPr marL="171450" indent="-171450" defTabSz="914400" fontAlgn="base" latinLnBrk="1">
                <a:lnSpc>
                  <a:spcPct val="150000"/>
                </a:lnSpc>
                <a:spcBef>
                  <a:spcPct val="0"/>
                </a:spcBef>
                <a:spcAft>
                  <a:spcPct val="0"/>
                </a:spcAft>
                <a:buFont typeface="Arial" panose="020B0604020202020204" pitchFamily="34" charset="0"/>
                <a:buChar char="•"/>
              </a:pPr>
              <a:r>
                <a:rPr lang="en-US" altLang="ko-KR" sz="1200" b="1" dirty="0">
                  <a:solidFill>
                    <a:schemeClr val="tx1"/>
                  </a:solidFill>
                  <a:latin typeface="맑은 고딕" panose="020B0503020000020004" pitchFamily="50" charset="-127"/>
                  <a:ea typeface="맑은 고딕" panose="020B0503020000020004" pitchFamily="50" charset="-127"/>
                  <a:cs typeface="+mj-cs"/>
                </a:rPr>
                <a:t>Industry competitiveness</a:t>
              </a:r>
            </a:p>
            <a:p>
              <a:pPr marL="171450" indent="-171450" defTabSz="914400" fontAlgn="base" latinLnBrk="1">
                <a:lnSpc>
                  <a:spcPct val="150000"/>
                </a:lnSpc>
                <a:spcBef>
                  <a:spcPct val="0"/>
                </a:spcBef>
                <a:spcAft>
                  <a:spcPct val="0"/>
                </a:spcAft>
                <a:buFont typeface="Arial" panose="020B0604020202020204" pitchFamily="34" charset="0"/>
                <a:buChar char="•"/>
              </a:pPr>
              <a:r>
                <a:rPr lang="en-US" altLang="ko-KR" sz="1200" b="1" dirty="0">
                  <a:solidFill>
                    <a:srgbClr val="D90156"/>
                  </a:solidFill>
                  <a:latin typeface="맑은 고딕" panose="020B0503020000020004" pitchFamily="50" charset="-127"/>
                  <a:ea typeface="맑은 고딕" panose="020B0503020000020004" pitchFamily="50" charset="-127"/>
                  <a:cs typeface="+mj-cs"/>
                </a:rPr>
                <a:t>Platform for smart construction</a:t>
              </a:r>
              <a:endParaRPr lang="ko-KR" altLang="en-US" sz="1200" b="1" dirty="0">
                <a:solidFill>
                  <a:srgbClr val="D90156"/>
                </a:solidFill>
                <a:latin typeface="맑은 고딕" panose="020B0503020000020004" pitchFamily="50" charset="-127"/>
                <a:ea typeface="맑은 고딕" panose="020B0503020000020004" pitchFamily="50" charset="-127"/>
                <a:cs typeface="+mj-cs"/>
              </a:endParaRPr>
            </a:p>
          </p:txBody>
        </p:sp>
        <p:sp>
          <p:nvSpPr>
            <p:cNvPr id="34" name="제목 2">
              <a:extLst>
                <a:ext uri="{FF2B5EF4-FFF2-40B4-BE49-F238E27FC236}">
                  <a16:creationId xmlns:a16="http://schemas.microsoft.com/office/drawing/2014/main" id="{DC902860-5551-4F04-A9D1-AE763097E1F4}"/>
                </a:ext>
              </a:extLst>
            </p:cNvPr>
            <p:cNvSpPr txBox="1">
              <a:spLocks/>
            </p:cNvSpPr>
            <p:nvPr/>
          </p:nvSpPr>
          <p:spPr>
            <a:xfrm>
              <a:off x="1386593" y="2980852"/>
              <a:ext cx="2716146" cy="409575"/>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fontAlgn="base">
                <a:lnSpc>
                  <a:spcPct val="150000"/>
                </a:lnSpc>
              </a:pPr>
              <a:r>
                <a:rPr lang="en-US" altLang="ko-KR" sz="1200" b="1" dirty="0">
                  <a:solidFill>
                    <a:srgbClr val="D90156"/>
                  </a:solidFill>
                  <a:latin typeface="맑은 고딕" panose="020B0503020000020004" pitchFamily="50" charset="-127"/>
                  <a:ea typeface="맑은 고딕" panose="020B0503020000020004" pitchFamily="50" charset="-127"/>
                </a:rPr>
                <a:t>BIM do all</a:t>
              </a:r>
            </a:p>
          </p:txBody>
        </p:sp>
        <p:sp>
          <p:nvSpPr>
            <p:cNvPr id="35" name="제목 2">
              <a:extLst>
                <a:ext uri="{FF2B5EF4-FFF2-40B4-BE49-F238E27FC236}">
                  <a16:creationId xmlns:a16="http://schemas.microsoft.com/office/drawing/2014/main" id="{B02D9846-52FC-484E-83E6-CA381B24F6D2}"/>
                </a:ext>
              </a:extLst>
            </p:cNvPr>
            <p:cNvSpPr txBox="1">
              <a:spLocks/>
            </p:cNvSpPr>
            <p:nvPr/>
          </p:nvSpPr>
          <p:spPr>
            <a:xfrm>
              <a:off x="4266580" y="2980852"/>
              <a:ext cx="2716146" cy="409575"/>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150000"/>
                </a:lnSpc>
              </a:pPr>
              <a:r>
                <a:rPr lang="en-US" altLang="ko-KR" sz="1200" b="1" dirty="0">
                  <a:solidFill>
                    <a:srgbClr val="D90156"/>
                  </a:solidFill>
                  <a:latin typeface="맑은 고딕" panose="020B0503020000020004" pitchFamily="50" charset="-127"/>
                  <a:ea typeface="맑은 고딕" panose="020B0503020000020004" pitchFamily="50" charset="-127"/>
                </a:rPr>
                <a:t>BIM </a:t>
              </a:r>
              <a:r>
                <a:rPr lang="en-US" altLang="ko-KR" sz="1200" b="1" dirty="0">
                  <a:solidFill>
                    <a:srgbClr val="D90156"/>
                  </a:solidFill>
                  <a:latin typeface="맑은 고딕" panose="020B0503020000020004" pitchFamily="50" charset="-127"/>
                </a:rPr>
                <a:t>skepticism</a:t>
              </a:r>
              <a:endParaRPr lang="en-US" altLang="ko-KR" sz="1200" b="1" dirty="0">
                <a:solidFill>
                  <a:srgbClr val="D90156"/>
                </a:solidFill>
                <a:latin typeface="맑은 고딕" panose="020B0503020000020004" pitchFamily="50" charset="-127"/>
                <a:ea typeface="맑은 고딕" panose="020B0503020000020004" pitchFamily="50" charset="-127"/>
              </a:endParaRPr>
            </a:p>
          </p:txBody>
        </p:sp>
        <p:sp>
          <p:nvSpPr>
            <p:cNvPr id="36" name="제목 2">
              <a:extLst>
                <a:ext uri="{FF2B5EF4-FFF2-40B4-BE49-F238E27FC236}">
                  <a16:creationId xmlns:a16="http://schemas.microsoft.com/office/drawing/2014/main" id="{EE910CCE-B655-4D5B-978E-A5081A5A9A96}"/>
                </a:ext>
              </a:extLst>
            </p:cNvPr>
            <p:cNvSpPr txBox="1">
              <a:spLocks/>
            </p:cNvSpPr>
            <p:nvPr/>
          </p:nvSpPr>
          <p:spPr>
            <a:xfrm>
              <a:off x="7200541" y="2980851"/>
              <a:ext cx="2716146" cy="409575"/>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fontAlgn="base">
                <a:lnSpc>
                  <a:spcPct val="150000"/>
                </a:lnSpc>
              </a:pPr>
              <a:r>
                <a:rPr lang="en-US" altLang="ko-KR" sz="1200" b="1" dirty="0">
                  <a:solidFill>
                    <a:srgbClr val="D90156"/>
                  </a:solidFill>
                  <a:latin typeface="맑은 고딕" panose="020B0503020000020004" pitchFamily="50" charset="-127"/>
                  <a:ea typeface="맑은 고딕" panose="020B0503020000020004" pitchFamily="50" charset="-127"/>
                </a:rPr>
                <a:t>BIM again</a:t>
              </a:r>
              <a:r>
                <a:rPr lang="ko-KR" altLang="en-US" sz="1200" b="1" dirty="0">
                  <a:solidFill>
                    <a:srgbClr val="D90156"/>
                  </a:solidFill>
                  <a:latin typeface="맑은 고딕" panose="020B0503020000020004" pitchFamily="50" charset="-127"/>
                  <a:ea typeface="맑은 고딕" panose="020B0503020000020004" pitchFamily="50" charset="-127"/>
                </a:rPr>
                <a:t> </a:t>
              </a:r>
              <a:r>
                <a:rPr lang="en-US" altLang="ko-KR" sz="1200" b="1" dirty="0">
                  <a:solidFill>
                    <a:srgbClr val="D90156"/>
                  </a:solidFill>
                  <a:latin typeface="맑은 고딕" panose="020B0503020000020004" pitchFamily="50" charset="-127"/>
                  <a:ea typeface="맑은 고딕" panose="020B0503020000020004" pitchFamily="50" charset="-127"/>
                </a:rPr>
                <a:t>? </a:t>
              </a:r>
            </a:p>
          </p:txBody>
        </p:sp>
        <p:sp>
          <p:nvSpPr>
            <p:cNvPr id="37" name="타원 36">
              <a:extLst>
                <a:ext uri="{FF2B5EF4-FFF2-40B4-BE49-F238E27FC236}">
                  <a16:creationId xmlns:a16="http://schemas.microsoft.com/office/drawing/2014/main" id="{8B6072CA-FA44-4A9B-8BE0-99E23719CF37}"/>
                </a:ext>
              </a:extLst>
            </p:cNvPr>
            <p:cNvSpPr/>
            <p:nvPr/>
          </p:nvSpPr>
          <p:spPr bwMode="auto">
            <a:xfrm>
              <a:off x="3562119" y="4895664"/>
              <a:ext cx="390308" cy="399608"/>
            </a:xfrm>
            <a:prstGeom prst="ellipse">
              <a:avLst/>
            </a:prstGeom>
            <a:solidFill>
              <a:srgbClr val="00878D">
                <a:alpha val="53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1200" b="0" i="0" u="none" strike="noStrike" cap="none" normalizeH="0" baseline="0" dirty="0" err="1">
                <a:ln>
                  <a:noFill/>
                </a:ln>
                <a:solidFill>
                  <a:schemeClr val="tx1"/>
                </a:solidFill>
                <a:effectLst/>
              </a:endParaRPr>
            </a:p>
          </p:txBody>
        </p:sp>
        <p:sp>
          <p:nvSpPr>
            <p:cNvPr id="38" name="타원 37">
              <a:extLst>
                <a:ext uri="{FF2B5EF4-FFF2-40B4-BE49-F238E27FC236}">
                  <a16:creationId xmlns:a16="http://schemas.microsoft.com/office/drawing/2014/main" id="{37C1AC76-AD23-4FBE-BB76-69FE9AC0FB89}"/>
                </a:ext>
              </a:extLst>
            </p:cNvPr>
            <p:cNvSpPr/>
            <p:nvPr/>
          </p:nvSpPr>
          <p:spPr bwMode="auto">
            <a:xfrm>
              <a:off x="4835598" y="6175407"/>
              <a:ext cx="390308" cy="399608"/>
            </a:xfrm>
            <a:prstGeom prst="ellipse">
              <a:avLst/>
            </a:prstGeom>
            <a:solidFill>
              <a:srgbClr val="00878D">
                <a:alpha val="53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1200" b="0" i="0" u="none" strike="noStrike" cap="none" normalizeH="0" baseline="0" dirty="0" err="1">
                <a:ln>
                  <a:noFill/>
                </a:ln>
                <a:solidFill>
                  <a:schemeClr val="tx1"/>
                </a:solidFill>
                <a:effectLst/>
              </a:endParaRPr>
            </a:p>
          </p:txBody>
        </p:sp>
        <p:sp>
          <p:nvSpPr>
            <p:cNvPr id="39" name="타원 38">
              <a:extLst>
                <a:ext uri="{FF2B5EF4-FFF2-40B4-BE49-F238E27FC236}">
                  <a16:creationId xmlns:a16="http://schemas.microsoft.com/office/drawing/2014/main" id="{A1B09F40-9E31-4FCB-9815-4E1552E684BA}"/>
                </a:ext>
              </a:extLst>
            </p:cNvPr>
            <p:cNvSpPr/>
            <p:nvPr/>
          </p:nvSpPr>
          <p:spPr bwMode="auto">
            <a:xfrm>
              <a:off x="6193673" y="5926975"/>
              <a:ext cx="390308" cy="399608"/>
            </a:xfrm>
            <a:prstGeom prst="ellipse">
              <a:avLst/>
            </a:prstGeom>
            <a:solidFill>
              <a:srgbClr val="00878D">
                <a:alpha val="53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1200" b="0" i="0" u="none" strike="noStrike" cap="none" normalizeH="0" baseline="0" dirty="0" err="1">
                <a:ln>
                  <a:noFill/>
                </a:ln>
                <a:solidFill>
                  <a:schemeClr val="tx1"/>
                </a:solidFill>
                <a:effectLst/>
              </a:endParaRPr>
            </a:p>
          </p:txBody>
        </p:sp>
        <p:cxnSp>
          <p:nvCxnSpPr>
            <p:cNvPr id="40" name="연결선: 꺾임 21">
              <a:extLst>
                <a:ext uri="{FF2B5EF4-FFF2-40B4-BE49-F238E27FC236}">
                  <a16:creationId xmlns:a16="http://schemas.microsoft.com/office/drawing/2014/main" id="{92649E28-2418-4708-ADC1-F0E1559BC8D3}"/>
                </a:ext>
              </a:extLst>
            </p:cNvPr>
            <p:cNvCxnSpPr>
              <a:cxnSpLocks/>
              <a:stCxn id="31" idx="2"/>
              <a:endCxn id="37" idx="2"/>
            </p:cNvCxnSpPr>
            <p:nvPr/>
          </p:nvCxnSpPr>
          <p:spPr bwMode="auto">
            <a:xfrm rot="16200000" flipH="1">
              <a:off x="2769392" y="4302740"/>
              <a:ext cx="768003" cy="817452"/>
            </a:xfrm>
            <a:prstGeom prst="bentConnector2">
              <a:avLst/>
            </a:prstGeom>
            <a:solidFill>
              <a:schemeClr val="accent1"/>
            </a:solidFill>
            <a:ln w="38100" cap="flat" cmpd="sng" algn="ctr">
              <a:solidFill>
                <a:srgbClr val="00878D"/>
              </a:solidFill>
              <a:prstDash val="solid"/>
              <a:round/>
              <a:headEnd type="none" w="med" len="med"/>
              <a:tailEnd type="triangle"/>
            </a:ln>
            <a:effectLst/>
          </p:spPr>
        </p:cxnSp>
        <p:cxnSp>
          <p:nvCxnSpPr>
            <p:cNvPr id="41" name="연결선: 꺾임 29">
              <a:extLst>
                <a:ext uri="{FF2B5EF4-FFF2-40B4-BE49-F238E27FC236}">
                  <a16:creationId xmlns:a16="http://schemas.microsoft.com/office/drawing/2014/main" id="{081BC4E1-9F12-42EB-B965-286C040A57BA}"/>
                </a:ext>
              </a:extLst>
            </p:cNvPr>
            <p:cNvCxnSpPr>
              <a:cxnSpLocks/>
              <a:stCxn id="32" idx="2"/>
              <a:endCxn id="38" idx="0"/>
            </p:cNvCxnSpPr>
            <p:nvPr/>
          </p:nvCxnSpPr>
          <p:spPr bwMode="auto">
            <a:xfrm rot="5400000">
              <a:off x="4417225" y="4940991"/>
              <a:ext cx="1847943" cy="620888"/>
            </a:xfrm>
            <a:prstGeom prst="bentConnector3">
              <a:avLst>
                <a:gd name="adj1" fmla="val 50000"/>
              </a:avLst>
            </a:prstGeom>
            <a:solidFill>
              <a:schemeClr val="accent1"/>
            </a:solidFill>
            <a:ln w="38100" cap="flat" cmpd="sng" algn="ctr">
              <a:solidFill>
                <a:srgbClr val="00878D"/>
              </a:solidFill>
              <a:prstDash val="solid"/>
              <a:round/>
              <a:headEnd type="none" w="med" len="med"/>
              <a:tailEnd type="triangle"/>
            </a:ln>
            <a:effectLst/>
          </p:spPr>
        </p:cxnSp>
        <p:cxnSp>
          <p:nvCxnSpPr>
            <p:cNvPr id="42" name="연결선: 꺾임 35">
              <a:extLst>
                <a:ext uri="{FF2B5EF4-FFF2-40B4-BE49-F238E27FC236}">
                  <a16:creationId xmlns:a16="http://schemas.microsoft.com/office/drawing/2014/main" id="{EBF69222-7B76-4929-A1E6-9F79BD49270D}"/>
                </a:ext>
              </a:extLst>
            </p:cNvPr>
            <p:cNvCxnSpPr>
              <a:cxnSpLocks/>
              <a:stCxn id="33" idx="2"/>
              <a:endCxn id="39" idx="0"/>
            </p:cNvCxnSpPr>
            <p:nvPr/>
          </p:nvCxnSpPr>
          <p:spPr bwMode="auto">
            <a:xfrm rot="5400000">
              <a:off x="6673966" y="4042326"/>
              <a:ext cx="1599511" cy="2169787"/>
            </a:xfrm>
            <a:prstGeom prst="bentConnector3">
              <a:avLst>
                <a:gd name="adj1" fmla="val 57440"/>
              </a:avLst>
            </a:prstGeom>
            <a:solidFill>
              <a:schemeClr val="accent1"/>
            </a:solidFill>
            <a:ln w="38100" cap="flat" cmpd="sng" algn="ctr">
              <a:solidFill>
                <a:srgbClr val="00878D"/>
              </a:solidFill>
              <a:prstDash val="solid"/>
              <a:round/>
              <a:headEnd type="none" w="med" len="med"/>
              <a:tailEnd type="triangle"/>
            </a:ln>
            <a:effectLst/>
          </p:spPr>
        </p:cxnSp>
      </p:grpSp>
    </p:spTree>
    <p:extLst>
      <p:ext uri="{BB962C8B-B14F-4D97-AF65-F5344CB8AC3E}">
        <p14:creationId xmlns:p14="http://schemas.microsoft.com/office/powerpoint/2010/main" val="3439742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Summary </a:t>
            </a:r>
          </a:p>
          <a:p>
            <a:pPr lvl="1"/>
            <a:r>
              <a:rPr lang="en-US" altLang="ko-KR" dirty="0"/>
              <a:t>Problem Identification at the Early Stages of Construction</a:t>
            </a:r>
          </a:p>
          <a:p>
            <a:pPr lvl="1"/>
            <a:r>
              <a:rPr lang="en-US" altLang="ko-KR" dirty="0"/>
              <a:t>Technologies for Tracking the Construction Process </a:t>
            </a:r>
          </a:p>
          <a:p>
            <a:pPr lvl="1"/>
            <a:endParaRPr lang="en-US" altLang="ko-KR" dirty="0"/>
          </a:p>
          <a:p>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BIM &amp; Smart Construction</a:t>
            </a:r>
            <a:endParaRPr lang="ko-KR" altLang="en-US" dirty="0"/>
          </a:p>
        </p:txBody>
      </p:sp>
      <p:sp>
        <p:nvSpPr>
          <p:cNvPr id="13" name="아래쪽 화살표 12"/>
          <p:cNvSpPr/>
          <p:nvPr/>
        </p:nvSpPr>
        <p:spPr>
          <a:xfrm>
            <a:off x="2907108" y="2383567"/>
            <a:ext cx="4734688" cy="1742215"/>
          </a:xfrm>
          <a:prstGeom prst="downArrow">
            <a:avLst/>
          </a:prstGeom>
          <a:solidFill>
            <a:srgbClr val="FF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ea"/>
            </a:endParaRPr>
          </a:p>
        </p:txBody>
      </p:sp>
      <p:grpSp>
        <p:nvGrpSpPr>
          <p:cNvPr id="14" name="그룹 13"/>
          <p:cNvGrpSpPr/>
          <p:nvPr/>
        </p:nvGrpSpPr>
        <p:grpSpPr>
          <a:xfrm>
            <a:off x="2538388" y="3517922"/>
            <a:ext cx="5792621" cy="3633634"/>
            <a:chOff x="406162" y="1670590"/>
            <a:chExt cx="5792621" cy="3947938"/>
          </a:xfrm>
        </p:grpSpPr>
        <p:sp>
          <p:nvSpPr>
            <p:cNvPr id="15" name="원호 14"/>
            <p:cNvSpPr/>
            <p:nvPr/>
          </p:nvSpPr>
          <p:spPr>
            <a:xfrm rot="3600000">
              <a:off x="2360062" y="1206934"/>
              <a:ext cx="2054014" cy="5623429"/>
            </a:xfrm>
            <a:prstGeom prst="arc">
              <a:avLst>
                <a:gd name="adj1" fmla="val 12860709"/>
                <a:gd name="adj2" fmla="val 7828444"/>
              </a:avLst>
            </a:prstGeom>
            <a:ln w="152400">
              <a:solidFill>
                <a:schemeClr val="bg1">
                  <a:lumMod val="50000"/>
                  <a:alpha val="3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latin typeface="+mn-ea"/>
              </a:endParaRPr>
            </a:p>
          </p:txBody>
        </p:sp>
        <p:sp>
          <p:nvSpPr>
            <p:cNvPr id="16" name="타원 15"/>
            <p:cNvSpPr/>
            <p:nvPr/>
          </p:nvSpPr>
          <p:spPr>
            <a:xfrm>
              <a:off x="4535242" y="1670590"/>
              <a:ext cx="1368000" cy="1368000"/>
            </a:xfrm>
            <a:prstGeom prst="ellips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R="0" lvl="0" indent="0" algn="ctr" fontAlgn="auto">
                <a:spcBef>
                  <a:spcPts val="0"/>
                </a:spcBef>
                <a:spcAft>
                  <a:spcPts val="0"/>
                </a:spcAft>
                <a:buClrTx/>
                <a:buSzTx/>
                <a:buFontTx/>
                <a:buNone/>
                <a:tabLst/>
                <a:defRPr/>
              </a:pPr>
              <a:r>
                <a:rPr lang="en-US" altLang="ko-KR" b="1" dirty="0">
                  <a:solidFill>
                    <a:schemeClr val="bg1"/>
                  </a:solidFill>
                  <a:latin typeface="+mn-ea"/>
                  <a:cs typeface="Aharoni" panose="02010803020104030203" pitchFamily="2" charset="-79"/>
                </a:rPr>
                <a:t>Safety</a:t>
              </a:r>
            </a:p>
          </p:txBody>
        </p:sp>
        <p:cxnSp>
          <p:nvCxnSpPr>
            <p:cNvPr id="17" name="직선 연결선 16"/>
            <p:cNvCxnSpPr/>
            <p:nvPr/>
          </p:nvCxnSpPr>
          <p:spPr>
            <a:xfrm flipH="1">
              <a:off x="4152609" y="2609764"/>
              <a:ext cx="731834" cy="560305"/>
            </a:xfrm>
            <a:prstGeom prst="line">
              <a:avLst/>
            </a:prstGeom>
            <a:ln w="635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원호 17"/>
            <p:cNvSpPr/>
            <p:nvPr/>
          </p:nvSpPr>
          <p:spPr>
            <a:xfrm rot="6300000">
              <a:off x="2190870" y="1206934"/>
              <a:ext cx="2054014" cy="5623429"/>
            </a:xfrm>
            <a:prstGeom prst="arc">
              <a:avLst>
                <a:gd name="adj1" fmla="val 13377869"/>
                <a:gd name="adj2" fmla="val 8986241"/>
              </a:avLst>
            </a:prstGeom>
            <a:ln w="152400">
              <a:solidFill>
                <a:schemeClr val="bg1">
                  <a:lumMod val="50000"/>
                  <a:alpha val="3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000">
                <a:latin typeface="+mn-ea"/>
              </a:endParaRPr>
            </a:p>
          </p:txBody>
        </p:sp>
        <p:sp>
          <p:nvSpPr>
            <p:cNvPr id="19" name="타원 18"/>
            <p:cNvSpPr/>
            <p:nvPr/>
          </p:nvSpPr>
          <p:spPr>
            <a:xfrm>
              <a:off x="491664" y="2198088"/>
              <a:ext cx="1188000" cy="1188000"/>
            </a:xfrm>
            <a:prstGeom prst="ellipse">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R="0" lvl="0" indent="0" algn="ctr" fontAlgn="auto">
                <a:spcBef>
                  <a:spcPts val="0"/>
                </a:spcBef>
                <a:spcAft>
                  <a:spcPts val="0"/>
                </a:spcAft>
                <a:buClrTx/>
                <a:buSzTx/>
                <a:buFontTx/>
                <a:buNone/>
                <a:tabLst/>
                <a:defRPr/>
              </a:pPr>
              <a:r>
                <a:rPr lang="en-US" altLang="ko-KR" b="1" dirty="0">
                  <a:solidFill>
                    <a:schemeClr val="bg1"/>
                  </a:solidFill>
                  <a:latin typeface="+mn-ea"/>
                  <a:cs typeface="Aharoni" panose="02010803020104030203" pitchFamily="2" charset="-79"/>
                </a:rPr>
                <a:t>Time</a:t>
              </a:r>
            </a:p>
          </p:txBody>
        </p:sp>
        <p:cxnSp>
          <p:nvCxnSpPr>
            <p:cNvPr id="20" name="직선 연결선 19"/>
            <p:cNvCxnSpPr/>
            <p:nvPr/>
          </p:nvCxnSpPr>
          <p:spPr>
            <a:xfrm>
              <a:off x="1537838" y="3093639"/>
              <a:ext cx="600129" cy="237207"/>
            </a:xfrm>
            <a:prstGeom prst="line">
              <a:avLst/>
            </a:prstGeom>
            <a:ln w="635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타원 20"/>
            <p:cNvSpPr/>
            <p:nvPr/>
          </p:nvSpPr>
          <p:spPr>
            <a:xfrm>
              <a:off x="4677884" y="4314239"/>
              <a:ext cx="1080000" cy="1080000"/>
            </a:xfrm>
            <a:prstGeom prst="ellipse">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R="0" lvl="0" indent="0" algn="ctr" fontAlgn="auto">
                <a:spcBef>
                  <a:spcPts val="0"/>
                </a:spcBef>
                <a:spcAft>
                  <a:spcPts val="0"/>
                </a:spcAft>
                <a:buClrTx/>
                <a:buSzTx/>
                <a:buFontTx/>
                <a:buNone/>
                <a:tabLst/>
                <a:defRPr/>
              </a:pPr>
              <a:r>
                <a:rPr lang="en-US" altLang="ko-KR" b="1" dirty="0">
                  <a:solidFill>
                    <a:schemeClr val="bg1"/>
                  </a:solidFill>
                  <a:latin typeface="+mn-ea"/>
                  <a:cs typeface="Aharoni" panose="02010803020104030203" pitchFamily="2" charset="-79"/>
                </a:rPr>
                <a:t>Quality</a:t>
              </a:r>
            </a:p>
          </p:txBody>
        </p:sp>
        <p:sp>
          <p:nvSpPr>
            <p:cNvPr id="22" name="타원 21"/>
            <p:cNvSpPr/>
            <p:nvPr/>
          </p:nvSpPr>
          <p:spPr>
            <a:xfrm>
              <a:off x="2047342" y="2671522"/>
              <a:ext cx="2291844" cy="2291834"/>
            </a:xfrm>
            <a:prstGeom prst="ellipse">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1000" b="1" i="0" u="none" strike="noStrike" kern="1200" cap="none" spc="0" normalizeH="0" baseline="0" noProof="0" dirty="0">
                <a:ln>
                  <a:noFill/>
                </a:ln>
                <a:solidFill>
                  <a:prstClr val="black"/>
                </a:solidFill>
                <a:effectLst/>
                <a:uLnTx/>
                <a:uFillTx/>
                <a:latin typeface="+mn-ea"/>
                <a:cs typeface="+mn-cs"/>
              </a:endParaRPr>
            </a:p>
          </p:txBody>
        </p:sp>
        <p:cxnSp>
          <p:nvCxnSpPr>
            <p:cNvPr id="23" name="직선 연결선 22"/>
            <p:cNvCxnSpPr/>
            <p:nvPr/>
          </p:nvCxnSpPr>
          <p:spPr>
            <a:xfrm flipV="1">
              <a:off x="1741036" y="4290956"/>
              <a:ext cx="727332" cy="480392"/>
            </a:xfrm>
            <a:prstGeom prst="line">
              <a:avLst/>
            </a:prstGeom>
            <a:ln w="635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타원 24"/>
            <p:cNvSpPr/>
            <p:nvPr/>
          </p:nvSpPr>
          <p:spPr>
            <a:xfrm>
              <a:off x="676499" y="4430528"/>
              <a:ext cx="1188000" cy="1188000"/>
            </a:xfrm>
            <a:prstGeom prst="ellipse">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lnSpc>
                  <a:spcPct val="100000"/>
                </a:lnSpc>
                <a:defRPr/>
              </a:pPr>
              <a:r>
                <a:rPr lang="en-US" altLang="ko-KR" b="1" dirty="0">
                  <a:solidFill>
                    <a:schemeClr val="bg1"/>
                  </a:solidFill>
                  <a:latin typeface="+mn-ea"/>
                  <a:cs typeface="Aharoni" panose="02010803020104030203" pitchFamily="2" charset="-79"/>
                </a:rPr>
                <a:t>Cost</a:t>
              </a:r>
            </a:p>
          </p:txBody>
        </p:sp>
        <p:cxnSp>
          <p:nvCxnSpPr>
            <p:cNvPr id="26" name="직선 연결선 25"/>
            <p:cNvCxnSpPr/>
            <p:nvPr/>
          </p:nvCxnSpPr>
          <p:spPr>
            <a:xfrm>
              <a:off x="4173761" y="4290956"/>
              <a:ext cx="710681" cy="338018"/>
            </a:xfrm>
            <a:prstGeom prst="line">
              <a:avLst/>
            </a:prstGeom>
            <a:ln w="635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oup 37">
              <a:extLst>
                <a:ext uri="{FF2B5EF4-FFF2-40B4-BE49-F238E27FC236}">
                  <a16:creationId xmlns:a16="http://schemas.microsoft.com/office/drawing/2014/main" id="{CCEFE10A-03F8-4010-B774-D3664BCF2409}"/>
                </a:ext>
              </a:extLst>
            </p:cNvPr>
            <p:cNvGrpSpPr>
              <a:grpSpLocks noChangeAspect="1"/>
            </p:cNvGrpSpPr>
            <p:nvPr/>
          </p:nvGrpSpPr>
          <p:grpSpPr>
            <a:xfrm>
              <a:off x="2439568" y="3323917"/>
              <a:ext cx="1507392" cy="915386"/>
              <a:chOff x="3172436" y="1508641"/>
              <a:chExt cx="6382903" cy="3876105"/>
            </a:xfrm>
            <a:solidFill>
              <a:srgbClr val="A6A6A6">
                <a:alpha val="40000"/>
              </a:srgbClr>
            </a:solidFill>
          </p:grpSpPr>
          <p:sp>
            <p:nvSpPr>
              <p:cNvPr id="29" name="Freeform: Shape 38">
                <a:extLst>
                  <a:ext uri="{FF2B5EF4-FFF2-40B4-BE49-F238E27FC236}">
                    <a16:creationId xmlns:a16="http://schemas.microsoft.com/office/drawing/2014/main" id="{FDED5612-DBBC-4406-ACBB-A1A1DDF50B4F}"/>
                  </a:ext>
                </a:extLst>
              </p:cNvPr>
              <p:cNvSpPr/>
              <p:nvPr/>
            </p:nvSpPr>
            <p:spPr>
              <a:xfrm>
                <a:off x="3776568" y="1677320"/>
                <a:ext cx="1038032" cy="330283"/>
              </a:xfrm>
              <a:custGeom>
                <a:avLst/>
                <a:gdLst>
                  <a:gd name="connsiteX0" fmla="*/ 418624 w 419100"/>
                  <a:gd name="connsiteY0" fmla="*/ 112871 h 133350"/>
                  <a:gd name="connsiteX1" fmla="*/ 412909 w 419100"/>
                  <a:gd name="connsiteY1" fmla="*/ 132874 h 133350"/>
                  <a:gd name="connsiteX2" fmla="*/ 7144 w 419100"/>
                  <a:gd name="connsiteY2" fmla="*/ 26194 h 133350"/>
                  <a:gd name="connsiteX3" fmla="*/ 11906 w 419100"/>
                  <a:gd name="connsiteY3" fmla="*/ 7144 h 133350"/>
                </a:gdLst>
                <a:ahLst/>
                <a:cxnLst>
                  <a:cxn ang="0">
                    <a:pos x="connsiteX0" y="connsiteY0"/>
                  </a:cxn>
                  <a:cxn ang="0">
                    <a:pos x="connsiteX1" y="connsiteY1"/>
                  </a:cxn>
                  <a:cxn ang="0">
                    <a:pos x="connsiteX2" y="connsiteY2"/>
                  </a:cxn>
                  <a:cxn ang="0">
                    <a:pos x="connsiteX3" y="connsiteY3"/>
                  </a:cxn>
                </a:cxnLst>
                <a:rect l="l" t="t" r="r" b="b"/>
                <a:pathLst>
                  <a:path w="419100" h="133350">
                    <a:moveTo>
                      <a:pt x="418624" y="112871"/>
                    </a:moveTo>
                    <a:lnTo>
                      <a:pt x="412909" y="132874"/>
                    </a:lnTo>
                    <a:lnTo>
                      <a:pt x="7144" y="26194"/>
                    </a:lnTo>
                    <a:lnTo>
                      <a:pt x="11906" y="7144"/>
                    </a:ln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30" name="Freeform: Shape 39">
                <a:extLst>
                  <a:ext uri="{FF2B5EF4-FFF2-40B4-BE49-F238E27FC236}">
                    <a16:creationId xmlns:a16="http://schemas.microsoft.com/office/drawing/2014/main" id="{77F0DC13-C12B-480A-AC7C-A7BFF5BE803C}"/>
                  </a:ext>
                </a:extLst>
              </p:cNvPr>
              <p:cNvSpPr/>
              <p:nvPr/>
            </p:nvSpPr>
            <p:spPr>
              <a:xfrm>
                <a:off x="4702640" y="1879641"/>
                <a:ext cx="589791" cy="283100"/>
              </a:xfrm>
              <a:custGeom>
                <a:avLst/>
                <a:gdLst>
                  <a:gd name="connsiteX0" fmla="*/ 8735 w 238125"/>
                  <a:gd name="connsiteY0" fmla="*/ 58457 h 114300"/>
                  <a:gd name="connsiteX1" fmla="*/ 21902 w 238125"/>
                  <a:gd name="connsiteY1" fmla="*/ 8735 h 114300"/>
                  <a:gd name="connsiteX2" fmla="*/ 233682 w 238125"/>
                  <a:gd name="connsiteY2" fmla="*/ 64818 h 114300"/>
                  <a:gd name="connsiteX3" fmla="*/ 220514 w 238125"/>
                  <a:gd name="connsiteY3" fmla="*/ 114540 h 114300"/>
                </a:gdLst>
                <a:ahLst/>
                <a:cxnLst>
                  <a:cxn ang="0">
                    <a:pos x="connsiteX0" y="connsiteY0"/>
                  </a:cxn>
                  <a:cxn ang="0">
                    <a:pos x="connsiteX1" y="connsiteY1"/>
                  </a:cxn>
                  <a:cxn ang="0">
                    <a:pos x="connsiteX2" y="connsiteY2"/>
                  </a:cxn>
                  <a:cxn ang="0">
                    <a:pos x="connsiteX3" y="connsiteY3"/>
                  </a:cxn>
                </a:cxnLst>
                <a:rect l="l" t="t" r="r" b="b"/>
                <a:pathLst>
                  <a:path w="238125" h="114300">
                    <a:moveTo>
                      <a:pt x="8735" y="58457"/>
                    </a:moveTo>
                    <a:lnTo>
                      <a:pt x="21902" y="8735"/>
                    </a:lnTo>
                    <a:lnTo>
                      <a:pt x="233682" y="64818"/>
                    </a:lnTo>
                    <a:lnTo>
                      <a:pt x="220514" y="114540"/>
                    </a:ln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31" name="Freeform: Shape 40">
                <a:extLst>
                  <a:ext uri="{FF2B5EF4-FFF2-40B4-BE49-F238E27FC236}">
                    <a16:creationId xmlns:a16="http://schemas.microsoft.com/office/drawing/2014/main" id="{47E56A40-3621-4458-A868-4BB2DA4768C3}"/>
                  </a:ext>
                </a:extLst>
              </p:cNvPr>
              <p:cNvSpPr/>
              <p:nvPr/>
            </p:nvSpPr>
            <p:spPr>
              <a:xfrm>
                <a:off x="3557164" y="3463208"/>
                <a:ext cx="212325" cy="1061624"/>
              </a:xfrm>
              <a:custGeom>
                <a:avLst/>
                <a:gdLst>
                  <a:gd name="connsiteX0" fmla="*/ 7144 w 85725"/>
                  <a:gd name="connsiteY0" fmla="*/ 9049 h 428625"/>
                  <a:gd name="connsiteX1" fmla="*/ 27146 w 85725"/>
                  <a:gd name="connsiteY1" fmla="*/ 7144 h 428625"/>
                  <a:gd name="connsiteX2" fmla="*/ 79534 w 85725"/>
                  <a:gd name="connsiteY2" fmla="*/ 423386 h 428625"/>
                  <a:gd name="connsiteX3" fmla="*/ 59531 w 85725"/>
                  <a:gd name="connsiteY3" fmla="*/ 426244 h 428625"/>
                </a:gdLst>
                <a:ahLst/>
                <a:cxnLst>
                  <a:cxn ang="0">
                    <a:pos x="connsiteX0" y="connsiteY0"/>
                  </a:cxn>
                  <a:cxn ang="0">
                    <a:pos x="connsiteX1" y="connsiteY1"/>
                  </a:cxn>
                  <a:cxn ang="0">
                    <a:pos x="connsiteX2" y="connsiteY2"/>
                  </a:cxn>
                  <a:cxn ang="0">
                    <a:pos x="connsiteX3" y="connsiteY3"/>
                  </a:cxn>
                </a:cxnLst>
                <a:rect l="l" t="t" r="r" b="b"/>
                <a:pathLst>
                  <a:path w="85725" h="428625">
                    <a:moveTo>
                      <a:pt x="7144" y="9049"/>
                    </a:moveTo>
                    <a:lnTo>
                      <a:pt x="27146" y="7144"/>
                    </a:lnTo>
                    <a:lnTo>
                      <a:pt x="79534" y="423386"/>
                    </a:lnTo>
                    <a:lnTo>
                      <a:pt x="59531" y="426244"/>
                    </a:ln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32" name="Freeform: Shape 41">
                <a:extLst>
                  <a:ext uri="{FF2B5EF4-FFF2-40B4-BE49-F238E27FC236}">
                    <a16:creationId xmlns:a16="http://schemas.microsoft.com/office/drawing/2014/main" id="{677140AD-6B70-4862-823D-96E42B880B73}"/>
                  </a:ext>
                </a:extLst>
              </p:cNvPr>
              <p:cNvSpPr/>
              <p:nvPr/>
            </p:nvSpPr>
            <p:spPr>
              <a:xfrm>
                <a:off x="3459365" y="2983799"/>
                <a:ext cx="212325" cy="589791"/>
              </a:xfrm>
              <a:custGeom>
                <a:avLst/>
                <a:gdLst>
                  <a:gd name="connsiteX0" fmla="*/ 7950 w 85725"/>
                  <a:gd name="connsiteY0" fmla="*/ 14122 h 238125"/>
                  <a:gd name="connsiteX1" fmla="*/ 59014 w 85725"/>
                  <a:gd name="connsiteY1" fmla="*/ 7950 h 238125"/>
                  <a:gd name="connsiteX2" fmla="*/ 85303 w 85725"/>
                  <a:gd name="connsiteY2" fmla="*/ 225447 h 238125"/>
                  <a:gd name="connsiteX3" fmla="*/ 34239 w 85725"/>
                  <a:gd name="connsiteY3" fmla="*/ 231619 h 238125"/>
                </a:gdLst>
                <a:ahLst/>
                <a:cxnLst>
                  <a:cxn ang="0">
                    <a:pos x="connsiteX0" y="connsiteY0"/>
                  </a:cxn>
                  <a:cxn ang="0">
                    <a:pos x="connsiteX1" y="connsiteY1"/>
                  </a:cxn>
                  <a:cxn ang="0">
                    <a:pos x="connsiteX2" y="connsiteY2"/>
                  </a:cxn>
                  <a:cxn ang="0">
                    <a:pos x="connsiteX3" y="connsiteY3"/>
                  </a:cxn>
                </a:cxnLst>
                <a:rect l="l" t="t" r="r" b="b"/>
                <a:pathLst>
                  <a:path w="85725" h="238125">
                    <a:moveTo>
                      <a:pt x="7950" y="14122"/>
                    </a:moveTo>
                    <a:lnTo>
                      <a:pt x="59014" y="7950"/>
                    </a:lnTo>
                    <a:lnTo>
                      <a:pt x="85303" y="225447"/>
                    </a:lnTo>
                    <a:lnTo>
                      <a:pt x="34239" y="231619"/>
                    </a:ln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33" name="Freeform: Shape 42">
                <a:extLst>
                  <a:ext uri="{FF2B5EF4-FFF2-40B4-BE49-F238E27FC236}">
                    <a16:creationId xmlns:a16="http://schemas.microsoft.com/office/drawing/2014/main" id="{478D9F81-55E6-4F89-9184-104F0B109765}"/>
                  </a:ext>
                </a:extLst>
              </p:cNvPr>
              <p:cNvSpPr/>
              <p:nvPr/>
            </p:nvSpPr>
            <p:spPr>
              <a:xfrm>
                <a:off x="3817854" y="1947446"/>
                <a:ext cx="2838073" cy="1903844"/>
              </a:xfrm>
              <a:custGeom>
                <a:avLst/>
                <a:gdLst>
                  <a:gd name="connsiteX0" fmla="*/ 2098335 w 2838073"/>
                  <a:gd name="connsiteY0" fmla="*/ 397944 h 1903844"/>
                  <a:gd name="connsiteX1" fmla="*/ 1982738 w 2838073"/>
                  <a:gd name="connsiteY1" fmla="*/ 513542 h 1903844"/>
                  <a:gd name="connsiteX2" fmla="*/ 2098335 w 2838073"/>
                  <a:gd name="connsiteY2" fmla="*/ 629143 h 1903844"/>
                  <a:gd name="connsiteX3" fmla="*/ 2213936 w 2838073"/>
                  <a:gd name="connsiteY3" fmla="*/ 513542 h 1903844"/>
                  <a:gd name="connsiteX4" fmla="*/ 2098335 w 2838073"/>
                  <a:gd name="connsiteY4" fmla="*/ 397944 h 1903844"/>
                  <a:gd name="connsiteX5" fmla="*/ 0 w 2838073"/>
                  <a:gd name="connsiteY5" fmla="*/ 0 h 1903844"/>
                  <a:gd name="connsiteX6" fmla="*/ 2087859 w 2838073"/>
                  <a:gd name="connsiteY6" fmla="*/ 143908 h 1903844"/>
                  <a:gd name="connsiteX7" fmla="*/ 2448812 w 2838073"/>
                  <a:gd name="connsiteY7" fmla="*/ 398698 h 1903844"/>
                  <a:gd name="connsiteX8" fmla="*/ 2838073 w 2838073"/>
                  <a:gd name="connsiteY8" fmla="*/ 1285743 h 1903844"/>
                  <a:gd name="connsiteX9" fmla="*/ 2566771 w 2838073"/>
                  <a:gd name="connsiteY9" fmla="*/ 1903844 h 1903844"/>
                  <a:gd name="connsiteX10" fmla="*/ 2005290 w 2838073"/>
                  <a:gd name="connsiteY10" fmla="*/ 884686 h 1903844"/>
                  <a:gd name="connsiteX11" fmla="*/ 1745782 w 2838073"/>
                  <a:gd name="connsiteY11" fmla="*/ 677079 h 1903844"/>
                  <a:gd name="connsiteX12" fmla="*/ 0 w 2838073"/>
                  <a:gd name="connsiteY12" fmla="*/ 174579 h 190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38073" h="1903844">
                    <a:moveTo>
                      <a:pt x="2098335" y="397944"/>
                    </a:moveTo>
                    <a:cubicBezTo>
                      <a:pt x="2034639" y="397944"/>
                      <a:pt x="1982738" y="449846"/>
                      <a:pt x="1982738" y="513542"/>
                    </a:cubicBezTo>
                    <a:cubicBezTo>
                      <a:pt x="1982738" y="577241"/>
                      <a:pt x="2034639" y="629143"/>
                      <a:pt x="2098335" y="629143"/>
                    </a:cubicBezTo>
                    <a:cubicBezTo>
                      <a:pt x="2162034" y="629143"/>
                      <a:pt x="2213936" y="577241"/>
                      <a:pt x="2213936" y="513542"/>
                    </a:cubicBezTo>
                    <a:cubicBezTo>
                      <a:pt x="2213936" y="449846"/>
                      <a:pt x="2162034" y="400302"/>
                      <a:pt x="2098335" y="397944"/>
                    </a:cubicBezTo>
                    <a:close/>
                    <a:moveTo>
                      <a:pt x="0" y="0"/>
                    </a:moveTo>
                    <a:lnTo>
                      <a:pt x="2087859" y="143908"/>
                    </a:lnTo>
                    <a:cubicBezTo>
                      <a:pt x="2229409" y="153345"/>
                      <a:pt x="2392192" y="268945"/>
                      <a:pt x="2448812" y="398698"/>
                    </a:cubicBezTo>
                    <a:lnTo>
                      <a:pt x="2838073" y="1285743"/>
                    </a:lnTo>
                    <a:lnTo>
                      <a:pt x="2566771" y="1903844"/>
                    </a:lnTo>
                    <a:lnTo>
                      <a:pt x="2005290" y="884686"/>
                    </a:lnTo>
                    <a:cubicBezTo>
                      <a:pt x="1958106" y="797398"/>
                      <a:pt x="1840148" y="705389"/>
                      <a:pt x="1745782" y="677079"/>
                    </a:cubicBezTo>
                    <a:lnTo>
                      <a:pt x="0" y="174579"/>
                    </a:ln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34" name="Freeform: Shape 43">
                <a:extLst>
                  <a:ext uri="{FF2B5EF4-FFF2-40B4-BE49-F238E27FC236}">
                    <a16:creationId xmlns:a16="http://schemas.microsoft.com/office/drawing/2014/main" id="{936684E1-95BE-4C08-8B97-99ACB5F9399F}"/>
                  </a:ext>
                </a:extLst>
              </p:cNvPr>
              <p:cNvSpPr/>
              <p:nvPr/>
            </p:nvSpPr>
            <p:spPr>
              <a:xfrm>
                <a:off x="6324465" y="2859263"/>
                <a:ext cx="3066913" cy="1439090"/>
              </a:xfrm>
              <a:custGeom>
                <a:avLst/>
                <a:gdLst>
                  <a:gd name="connsiteX0" fmla="*/ 134779 w 1238250"/>
                  <a:gd name="connsiteY0" fmla="*/ 7144 h 581025"/>
                  <a:gd name="connsiteX1" fmla="*/ 89059 w 1238250"/>
                  <a:gd name="connsiteY1" fmla="*/ 41434 h 581025"/>
                  <a:gd name="connsiteX2" fmla="*/ 7144 w 1238250"/>
                  <a:gd name="connsiteY2" fmla="*/ 305276 h 581025"/>
                  <a:gd name="connsiteX3" fmla="*/ 7144 w 1238250"/>
                  <a:gd name="connsiteY3" fmla="*/ 568166 h 581025"/>
                  <a:gd name="connsiteX4" fmla="*/ 7144 w 1238250"/>
                  <a:gd name="connsiteY4" fmla="*/ 571976 h 581025"/>
                  <a:gd name="connsiteX5" fmla="*/ 42386 w 1238250"/>
                  <a:gd name="connsiteY5" fmla="*/ 575786 h 581025"/>
                  <a:gd name="connsiteX6" fmla="*/ 1202531 w 1238250"/>
                  <a:gd name="connsiteY6" fmla="*/ 575786 h 581025"/>
                  <a:gd name="connsiteX7" fmla="*/ 1237774 w 1238250"/>
                  <a:gd name="connsiteY7" fmla="*/ 540544 h 581025"/>
                  <a:gd name="connsiteX8" fmla="*/ 1237774 w 1238250"/>
                  <a:gd name="connsiteY8" fmla="*/ 340519 h 581025"/>
                  <a:gd name="connsiteX9" fmla="*/ 1202531 w 1238250"/>
                  <a:gd name="connsiteY9" fmla="*/ 305276 h 581025"/>
                  <a:gd name="connsiteX10" fmla="*/ 585311 w 1238250"/>
                  <a:gd name="connsiteY10" fmla="*/ 305276 h 581025"/>
                  <a:gd name="connsiteX11" fmla="*/ 464344 w 1238250"/>
                  <a:gd name="connsiteY11" fmla="*/ 39529 h 581025"/>
                  <a:gd name="connsiteX12" fmla="*/ 413861 w 1238250"/>
                  <a:gd name="connsiteY12" fmla="*/ 7144 h 581025"/>
                  <a:gd name="connsiteX13" fmla="*/ 134779 w 1238250"/>
                  <a:gd name="connsiteY13" fmla="*/ 714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0" h="581025">
                    <a:moveTo>
                      <a:pt x="134779" y="7144"/>
                    </a:moveTo>
                    <a:cubicBezTo>
                      <a:pt x="114776" y="7144"/>
                      <a:pt x="94774" y="22384"/>
                      <a:pt x="89059" y="41434"/>
                    </a:cubicBezTo>
                    <a:lnTo>
                      <a:pt x="7144" y="305276"/>
                    </a:lnTo>
                    <a:lnTo>
                      <a:pt x="7144" y="568166"/>
                    </a:lnTo>
                    <a:cubicBezTo>
                      <a:pt x="7144" y="568166"/>
                      <a:pt x="7144" y="570071"/>
                      <a:pt x="7144" y="571976"/>
                    </a:cubicBezTo>
                    <a:cubicBezTo>
                      <a:pt x="7144" y="573881"/>
                      <a:pt x="23336" y="575786"/>
                      <a:pt x="42386" y="575786"/>
                    </a:cubicBezTo>
                    <a:lnTo>
                      <a:pt x="1202531" y="575786"/>
                    </a:lnTo>
                    <a:cubicBezTo>
                      <a:pt x="1222534" y="575786"/>
                      <a:pt x="1237774" y="559594"/>
                      <a:pt x="1237774" y="540544"/>
                    </a:cubicBezTo>
                    <a:lnTo>
                      <a:pt x="1237774" y="340519"/>
                    </a:lnTo>
                    <a:cubicBezTo>
                      <a:pt x="1237774" y="320516"/>
                      <a:pt x="1221581" y="305276"/>
                      <a:pt x="1202531" y="305276"/>
                    </a:cubicBezTo>
                    <a:lnTo>
                      <a:pt x="585311" y="305276"/>
                    </a:lnTo>
                    <a:lnTo>
                      <a:pt x="464344" y="39529"/>
                    </a:lnTo>
                    <a:cubicBezTo>
                      <a:pt x="455771" y="21431"/>
                      <a:pt x="433864" y="7144"/>
                      <a:pt x="413861" y="7144"/>
                    </a:cubicBezTo>
                    <a:lnTo>
                      <a:pt x="134779" y="7144"/>
                    </a:ln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35" name="Freeform: Shape 44">
                <a:extLst>
                  <a:ext uri="{FF2B5EF4-FFF2-40B4-BE49-F238E27FC236}">
                    <a16:creationId xmlns:a16="http://schemas.microsoft.com/office/drawing/2014/main" id="{60E14A97-F11A-4B1F-9E2F-9072E28E88BB}"/>
                  </a:ext>
                </a:extLst>
              </p:cNvPr>
              <p:cNvSpPr/>
              <p:nvPr/>
            </p:nvSpPr>
            <p:spPr>
              <a:xfrm>
                <a:off x="3172436" y="1508641"/>
                <a:ext cx="803481" cy="3258005"/>
              </a:xfrm>
              <a:custGeom>
                <a:avLst/>
                <a:gdLst>
                  <a:gd name="connsiteX0" fmla="*/ 470301 w 803481"/>
                  <a:gd name="connsiteY0" fmla="*/ 472174 h 3258005"/>
                  <a:gd name="connsiteX1" fmla="*/ 392449 w 803481"/>
                  <a:gd name="connsiteY1" fmla="*/ 550026 h 3258005"/>
                  <a:gd name="connsiteX2" fmla="*/ 470301 w 803481"/>
                  <a:gd name="connsiteY2" fmla="*/ 627879 h 3258005"/>
                  <a:gd name="connsiteX3" fmla="*/ 548154 w 803481"/>
                  <a:gd name="connsiteY3" fmla="*/ 550026 h 3258005"/>
                  <a:gd name="connsiteX4" fmla="*/ 470301 w 803481"/>
                  <a:gd name="connsiteY4" fmla="*/ 472174 h 3258005"/>
                  <a:gd name="connsiteX5" fmla="*/ 628902 w 803481"/>
                  <a:gd name="connsiteY5" fmla="*/ 0 h 3258005"/>
                  <a:gd name="connsiteX6" fmla="*/ 716192 w 803481"/>
                  <a:gd name="connsiteY6" fmla="*/ 894123 h 3258005"/>
                  <a:gd name="connsiteX7" fmla="*/ 230204 w 803481"/>
                  <a:gd name="connsiteY7" fmla="*/ 2507791 h 3258005"/>
                  <a:gd name="connsiteX8" fmla="*/ 211186 w 803481"/>
                  <a:gd name="connsiteY8" fmla="*/ 2523639 h 3258005"/>
                  <a:gd name="connsiteX9" fmla="*/ 619466 w 803481"/>
                  <a:gd name="connsiteY9" fmla="*/ 2446452 h 3258005"/>
                  <a:gd name="connsiteX10" fmla="*/ 803481 w 803481"/>
                  <a:gd name="connsiteY10" fmla="*/ 3258005 h 3258005"/>
                  <a:gd name="connsiteX11" fmla="*/ 225484 w 803481"/>
                  <a:gd name="connsiteY11" fmla="*/ 3203743 h 3258005"/>
                  <a:gd name="connsiteX12" fmla="*/ 36751 w 803481"/>
                  <a:gd name="connsiteY12" fmla="*/ 3019728 h 3258005"/>
                  <a:gd name="connsiteX13" fmla="*/ 1365 w 803481"/>
                  <a:gd name="connsiteY13" fmla="*/ 2734270 h 3258005"/>
                  <a:gd name="connsiteX14" fmla="*/ 145273 w 803481"/>
                  <a:gd name="connsiteY14" fmla="*/ 2536101 h 3258005"/>
                  <a:gd name="connsiteX15" fmla="*/ 173584 w 803481"/>
                  <a:gd name="connsiteY15" fmla="*/ 2530748 h 3258005"/>
                  <a:gd name="connsiteX16" fmla="*/ 173584 w 803481"/>
                  <a:gd name="connsiteY16" fmla="*/ 587431 h 3258005"/>
                  <a:gd name="connsiteX17" fmla="*/ 308055 w 803481"/>
                  <a:gd name="connsiteY17" fmla="*/ 502501 h 3258005"/>
                  <a:gd name="connsiteX18" fmla="*/ 284464 w 803481"/>
                  <a:gd name="connsiteY18" fmla="*/ 240635 h 32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3481" h="3258005">
                    <a:moveTo>
                      <a:pt x="470301" y="472174"/>
                    </a:moveTo>
                    <a:cubicBezTo>
                      <a:pt x="427836" y="472174"/>
                      <a:pt x="392449" y="505203"/>
                      <a:pt x="392449" y="550026"/>
                    </a:cubicBezTo>
                    <a:cubicBezTo>
                      <a:pt x="392449" y="592491"/>
                      <a:pt x="427836" y="627879"/>
                      <a:pt x="470301" y="627879"/>
                    </a:cubicBezTo>
                    <a:cubicBezTo>
                      <a:pt x="512766" y="627879"/>
                      <a:pt x="548154" y="592491"/>
                      <a:pt x="548154" y="550026"/>
                    </a:cubicBezTo>
                    <a:cubicBezTo>
                      <a:pt x="548154" y="507561"/>
                      <a:pt x="512766" y="472174"/>
                      <a:pt x="470301" y="472174"/>
                    </a:cubicBezTo>
                    <a:close/>
                    <a:moveTo>
                      <a:pt x="628902" y="0"/>
                    </a:moveTo>
                    <a:lnTo>
                      <a:pt x="716192" y="894123"/>
                    </a:lnTo>
                    <a:lnTo>
                      <a:pt x="230204" y="2507791"/>
                    </a:lnTo>
                    <a:lnTo>
                      <a:pt x="211186" y="2523639"/>
                    </a:lnTo>
                    <a:lnTo>
                      <a:pt x="619466" y="2446452"/>
                    </a:lnTo>
                    <a:lnTo>
                      <a:pt x="803481" y="3258005"/>
                    </a:lnTo>
                    <a:lnTo>
                      <a:pt x="225484" y="3203743"/>
                    </a:lnTo>
                    <a:cubicBezTo>
                      <a:pt x="133478" y="3194306"/>
                      <a:pt x="48548" y="3111736"/>
                      <a:pt x="36751" y="3019728"/>
                    </a:cubicBezTo>
                    <a:lnTo>
                      <a:pt x="1365" y="2734270"/>
                    </a:lnTo>
                    <a:cubicBezTo>
                      <a:pt x="-10432" y="2642262"/>
                      <a:pt x="55624" y="2554974"/>
                      <a:pt x="145273" y="2536101"/>
                    </a:cubicBezTo>
                    <a:lnTo>
                      <a:pt x="173584" y="2530748"/>
                    </a:lnTo>
                    <a:lnTo>
                      <a:pt x="173584" y="587431"/>
                    </a:lnTo>
                    <a:lnTo>
                      <a:pt x="308055" y="502501"/>
                    </a:lnTo>
                    <a:lnTo>
                      <a:pt x="284464" y="240635"/>
                    </a:ln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36" name="Freeform: Shape 45">
                <a:extLst>
                  <a:ext uri="{FF2B5EF4-FFF2-40B4-BE49-F238E27FC236}">
                    <a16:creationId xmlns:a16="http://schemas.microsoft.com/office/drawing/2014/main" id="{6C220E73-DF0F-46A9-A020-23DDA2A414B6}"/>
                  </a:ext>
                </a:extLst>
              </p:cNvPr>
              <p:cNvSpPr/>
              <p:nvPr/>
            </p:nvSpPr>
            <p:spPr>
              <a:xfrm>
                <a:off x="3288219" y="3904259"/>
                <a:ext cx="188733" cy="188733"/>
              </a:xfrm>
              <a:custGeom>
                <a:avLst/>
                <a:gdLst>
                  <a:gd name="connsiteX0" fmla="*/ 70009 w 76200"/>
                  <a:gd name="connsiteY0" fmla="*/ 38621 h 76200"/>
                  <a:gd name="connsiteX1" fmla="*/ 38576 w 76200"/>
                  <a:gd name="connsiteY1" fmla="*/ 70054 h 76200"/>
                  <a:gd name="connsiteX2" fmla="*/ 7144 w 76200"/>
                  <a:gd name="connsiteY2" fmla="*/ 38621 h 76200"/>
                  <a:gd name="connsiteX3" fmla="*/ 38576 w 76200"/>
                  <a:gd name="connsiteY3" fmla="*/ 7189 h 76200"/>
                  <a:gd name="connsiteX4" fmla="*/ 70009 w 76200"/>
                  <a:gd name="connsiteY4" fmla="*/ 3862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70009" y="38621"/>
                    </a:moveTo>
                    <a:cubicBezTo>
                      <a:pt x="70009" y="55766"/>
                      <a:pt x="55721" y="70054"/>
                      <a:pt x="38576" y="70054"/>
                    </a:cubicBezTo>
                    <a:cubicBezTo>
                      <a:pt x="21431" y="70054"/>
                      <a:pt x="7144" y="55766"/>
                      <a:pt x="7144" y="38621"/>
                    </a:cubicBezTo>
                    <a:cubicBezTo>
                      <a:pt x="7144" y="21476"/>
                      <a:pt x="21431" y="7189"/>
                      <a:pt x="38576" y="7189"/>
                    </a:cubicBezTo>
                    <a:cubicBezTo>
                      <a:pt x="55721" y="6236"/>
                      <a:pt x="70009" y="20524"/>
                      <a:pt x="70009" y="38621"/>
                    </a:cubicBez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37" name="Freeform: Shape 46">
                <a:extLst>
                  <a:ext uri="{FF2B5EF4-FFF2-40B4-BE49-F238E27FC236}">
                    <a16:creationId xmlns:a16="http://schemas.microsoft.com/office/drawing/2014/main" id="{F07ACA27-5AF3-4F59-BBC9-991222C91160}"/>
                  </a:ext>
                </a:extLst>
              </p:cNvPr>
              <p:cNvSpPr/>
              <p:nvPr/>
            </p:nvSpPr>
            <p:spPr>
              <a:xfrm>
                <a:off x="5842015" y="4386820"/>
                <a:ext cx="3713324" cy="997926"/>
              </a:xfrm>
              <a:custGeom>
                <a:avLst/>
                <a:gdLst>
                  <a:gd name="connsiteX0" fmla="*/ 1856661 w 3713324"/>
                  <a:gd name="connsiteY0" fmla="*/ 0 h 997926"/>
                  <a:gd name="connsiteX1" fmla="*/ 3253286 w 3713324"/>
                  <a:gd name="connsiteY1" fmla="*/ 73133 h 997926"/>
                  <a:gd name="connsiteX2" fmla="*/ 3713324 w 3713324"/>
                  <a:gd name="connsiteY2" fmla="*/ 535530 h 997926"/>
                  <a:gd name="connsiteX3" fmla="*/ 3250928 w 3713324"/>
                  <a:gd name="connsiteY3" fmla="*/ 997926 h 997926"/>
                  <a:gd name="connsiteX4" fmla="*/ 462397 w 3713324"/>
                  <a:gd name="connsiteY4" fmla="*/ 997926 h 997926"/>
                  <a:gd name="connsiteX5" fmla="*/ 0 w 3713324"/>
                  <a:gd name="connsiteY5" fmla="*/ 535530 h 997926"/>
                  <a:gd name="connsiteX6" fmla="*/ 462397 w 3713324"/>
                  <a:gd name="connsiteY6" fmla="*/ 73133 h 997926"/>
                  <a:gd name="connsiteX7" fmla="*/ 1856661 w 3713324"/>
                  <a:gd name="connsiteY7" fmla="*/ 0 h 99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3324" h="997926">
                    <a:moveTo>
                      <a:pt x="1856661" y="0"/>
                    </a:moveTo>
                    <a:cubicBezTo>
                      <a:pt x="2203460" y="0"/>
                      <a:pt x="3243850" y="73133"/>
                      <a:pt x="3253286" y="73133"/>
                    </a:cubicBezTo>
                    <a:cubicBezTo>
                      <a:pt x="3505718" y="73133"/>
                      <a:pt x="3713324" y="280740"/>
                      <a:pt x="3713324" y="535530"/>
                    </a:cubicBezTo>
                    <a:cubicBezTo>
                      <a:pt x="3713324" y="790320"/>
                      <a:pt x="3505718" y="997926"/>
                      <a:pt x="3250928" y="997926"/>
                    </a:cubicBezTo>
                    <a:lnTo>
                      <a:pt x="462397" y="997926"/>
                    </a:lnTo>
                    <a:cubicBezTo>
                      <a:pt x="207607" y="997926"/>
                      <a:pt x="0" y="790320"/>
                      <a:pt x="0" y="535530"/>
                    </a:cubicBezTo>
                    <a:cubicBezTo>
                      <a:pt x="0" y="280740"/>
                      <a:pt x="207607" y="73133"/>
                      <a:pt x="462397" y="73133"/>
                    </a:cubicBezTo>
                    <a:cubicBezTo>
                      <a:pt x="469473" y="73133"/>
                      <a:pt x="1509865" y="0"/>
                      <a:pt x="1856661" y="0"/>
                    </a:cubicBez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38" name="Freeform: Shape 47">
                <a:extLst>
                  <a:ext uri="{FF2B5EF4-FFF2-40B4-BE49-F238E27FC236}">
                    <a16:creationId xmlns:a16="http://schemas.microsoft.com/office/drawing/2014/main" id="{A8B9EFB0-EBAD-4E48-8643-EA80BA7C7D9A}"/>
                  </a:ext>
                </a:extLst>
              </p:cNvPr>
              <p:cNvSpPr/>
              <p:nvPr/>
            </p:nvSpPr>
            <p:spPr>
              <a:xfrm>
                <a:off x="6060238" y="4680537"/>
                <a:ext cx="471833" cy="471833"/>
              </a:xfrm>
              <a:custGeom>
                <a:avLst/>
                <a:gdLst>
                  <a:gd name="connsiteX0" fmla="*/ 98584 w 190500"/>
                  <a:gd name="connsiteY0" fmla="*/ 190024 h 190500"/>
                  <a:gd name="connsiteX1" fmla="*/ 7144 w 190500"/>
                  <a:gd name="connsiteY1" fmla="*/ 98584 h 190500"/>
                  <a:gd name="connsiteX2" fmla="*/ 98584 w 190500"/>
                  <a:gd name="connsiteY2" fmla="*/ 7144 h 190500"/>
                  <a:gd name="connsiteX3" fmla="*/ 190024 w 190500"/>
                  <a:gd name="connsiteY3" fmla="*/ 98584 h 190500"/>
                  <a:gd name="connsiteX4" fmla="*/ 98584 w 190500"/>
                  <a:gd name="connsiteY4" fmla="*/ 190024 h 19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 h="190500">
                    <a:moveTo>
                      <a:pt x="98584" y="190024"/>
                    </a:moveTo>
                    <a:cubicBezTo>
                      <a:pt x="48101" y="190024"/>
                      <a:pt x="7144" y="149066"/>
                      <a:pt x="7144" y="98584"/>
                    </a:cubicBezTo>
                    <a:cubicBezTo>
                      <a:pt x="7144" y="48101"/>
                      <a:pt x="48101" y="7144"/>
                      <a:pt x="98584" y="7144"/>
                    </a:cubicBezTo>
                    <a:cubicBezTo>
                      <a:pt x="149066" y="7144"/>
                      <a:pt x="190024" y="48101"/>
                      <a:pt x="190024" y="98584"/>
                    </a:cubicBezTo>
                    <a:cubicBezTo>
                      <a:pt x="190024" y="148114"/>
                      <a:pt x="149066" y="190024"/>
                      <a:pt x="98584" y="190024"/>
                    </a:cubicBez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39" name="Freeform: Shape 48">
                <a:extLst>
                  <a:ext uri="{FF2B5EF4-FFF2-40B4-BE49-F238E27FC236}">
                    <a16:creationId xmlns:a16="http://schemas.microsoft.com/office/drawing/2014/main" id="{57893F8D-81C9-4AE6-88DA-AE3B5BB9F535}"/>
                  </a:ext>
                </a:extLst>
              </p:cNvPr>
              <p:cNvSpPr/>
              <p:nvPr/>
            </p:nvSpPr>
            <p:spPr>
              <a:xfrm>
                <a:off x="8812770" y="4643063"/>
                <a:ext cx="542608" cy="542608"/>
              </a:xfrm>
              <a:custGeom>
                <a:avLst/>
                <a:gdLst>
                  <a:gd name="connsiteX0" fmla="*/ 127593 w 219075"/>
                  <a:gd name="connsiteY0" fmla="*/ 22757 h 219075"/>
                  <a:gd name="connsiteX1" fmla="*/ 203296 w 219075"/>
                  <a:gd name="connsiteY1" fmla="*/ 127593 h 219075"/>
                  <a:gd name="connsiteX2" fmla="*/ 98460 w 219075"/>
                  <a:gd name="connsiteY2" fmla="*/ 203296 h 219075"/>
                  <a:gd name="connsiteX3" fmla="*/ 22757 w 219075"/>
                  <a:gd name="connsiteY3" fmla="*/ 98460 h 219075"/>
                  <a:gd name="connsiteX4" fmla="*/ 127593 w 219075"/>
                  <a:gd name="connsiteY4" fmla="*/ 22757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219075">
                    <a:moveTo>
                      <a:pt x="127593" y="22757"/>
                    </a:moveTo>
                    <a:cubicBezTo>
                      <a:pt x="177447" y="30802"/>
                      <a:pt x="211341" y="77738"/>
                      <a:pt x="203296" y="127593"/>
                    </a:cubicBezTo>
                    <a:cubicBezTo>
                      <a:pt x="195251" y="177447"/>
                      <a:pt x="148314" y="211341"/>
                      <a:pt x="98460" y="203296"/>
                    </a:cubicBezTo>
                    <a:cubicBezTo>
                      <a:pt x="48605" y="195251"/>
                      <a:pt x="14712" y="148315"/>
                      <a:pt x="22757" y="98460"/>
                    </a:cubicBezTo>
                    <a:cubicBezTo>
                      <a:pt x="30801" y="48605"/>
                      <a:pt x="77738" y="14712"/>
                      <a:pt x="127593" y="22757"/>
                    </a:cubicBez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40" name="Freeform: Shape 49">
                <a:extLst>
                  <a:ext uri="{FF2B5EF4-FFF2-40B4-BE49-F238E27FC236}">
                    <a16:creationId xmlns:a16="http://schemas.microsoft.com/office/drawing/2014/main" id="{4CC3C848-460F-4553-A2E8-6BC5CDD016D7}"/>
                  </a:ext>
                </a:extLst>
              </p:cNvPr>
              <p:cNvSpPr/>
              <p:nvPr/>
            </p:nvSpPr>
            <p:spPr>
              <a:xfrm>
                <a:off x="6465106" y="3021096"/>
                <a:ext cx="1171361" cy="607456"/>
              </a:xfrm>
              <a:custGeom>
                <a:avLst/>
                <a:gdLst>
                  <a:gd name="connsiteX0" fmla="*/ 180233 w 1171361"/>
                  <a:gd name="connsiteY0" fmla="*/ 0 h 607456"/>
                  <a:gd name="connsiteX1" fmla="*/ 903051 w 1171361"/>
                  <a:gd name="connsiteY1" fmla="*/ 0 h 607456"/>
                  <a:gd name="connsiteX2" fmla="*/ 1171361 w 1171361"/>
                  <a:gd name="connsiteY2" fmla="*/ 607456 h 607456"/>
                  <a:gd name="connsiteX3" fmla="*/ 0 w 1171361"/>
                  <a:gd name="connsiteY3" fmla="*/ 607456 h 607456"/>
                </a:gdLst>
                <a:ahLst/>
                <a:cxnLst>
                  <a:cxn ang="0">
                    <a:pos x="connsiteX0" y="connsiteY0"/>
                  </a:cxn>
                  <a:cxn ang="0">
                    <a:pos x="connsiteX1" y="connsiteY1"/>
                  </a:cxn>
                  <a:cxn ang="0">
                    <a:pos x="connsiteX2" y="connsiteY2"/>
                  </a:cxn>
                  <a:cxn ang="0">
                    <a:pos x="connsiteX3" y="connsiteY3"/>
                  </a:cxn>
                </a:cxnLst>
                <a:rect l="l" t="t" r="r" b="b"/>
                <a:pathLst>
                  <a:path w="1171361" h="607456">
                    <a:moveTo>
                      <a:pt x="180233" y="0"/>
                    </a:moveTo>
                    <a:lnTo>
                      <a:pt x="903051" y="0"/>
                    </a:lnTo>
                    <a:lnTo>
                      <a:pt x="1171361" y="607456"/>
                    </a:lnTo>
                    <a:lnTo>
                      <a:pt x="0" y="607456"/>
                    </a:lnTo>
                    <a:close/>
                  </a:path>
                </a:pathLst>
              </a:custGeom>
              <a:grpFill/>
              <a:ln w="9525" cap="flat">
                <a:noFill/>
                <a:prstDash val="solid"/>
                <a:miter/>
              </a:ln>
            </p:spPr>
            <p:txBody>
              <a:bodyPr rtlCol="0" anchor="ct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mn-ea"/>
                  <a:cs typeface="+mn-cs"/>
                </a:endParaRPr>
              </a:p>
            </p:txBody>
          </p:sp>
          <p:sp>
            <p:nvSpPr>
              <p:cNvPr id="41" name="Rectangle: Rounded Corners 50">
                <a:extLst>
                  <a:ext uri="{FF2B5EF4-FFF2-40B4-BE49-F238E27FC236}">
                    <a16:creationId xmlns:a16="http://schemas.microsoft.com/office/drawing/2014/main" id="{B7839C07-8051-427A-BF0B-F174A92C524D}"/>
                  </a:ext>
                </a:extLst>
              </p:cNvPr>
              <p:cNvSpPr/>
              <p:nvPr/>
            </p:nvSpPr>
            <p:spPr>
              <a:xfrm>
                <a:off x="8103056" y="3422743"/>
                <a:ext cx="1103442" cy="4116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n-ea"/>
                  <a:cs typeface="+mn-cs"/>
                </a:endParaRPr>
              </a:p>
            </p:txBody>
          </p:sp>
          <p:sp>
            <p:nvSpPr>
              <p:cNvPr id="42" name="Rectangle 51">
                <a:extLst>
                  <a:ext uri="{FF2B5EF4-FFF2-40B4-BE49-F238E27FC236}">
                    <a16:creationId xmlns:a16="http://schemas.microsoft.com/office/drawing/2014/main" id="{50697897-40F3-4336-AEA9-7B0105900768}"/>
                  </a:ext>
                </a:extLst>
              </p:cNvPr>
              <p:cNvSpPr/>
              <p:nvPr/>
            </p:nvSpPr>
            <p:spPr>
              <a:xfrm>
                <a:off x="7050786" y="4254347"/>
                <a:ext cx="1544908" cy="23108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mn-ea"/>
                  <a:cs typeface="+mn-cs"/>
                </a:endParaRPr>
              </a:p>
            </p:txBody>
          </p:sp>
        </p:grpSp>
        <p:sp>
          <p:nvSpPr>
            <p:cNvPr id="28" name="TextBox 27"/>
            <p:cNvSpPr txBox="1"/>
            <p:nvPr/>
          </p:nvSpPr>
          <p:spPr>
            <a:xfrm>
              <a:off x="1987281" y="2984863"/>
              <a:ext cx="2411966" cy="1384995"/>
            </a:xfrm>
            <a:prstGeom prst="rect">
              <a:avLst/>
            </a:prstGeom>
            <a:noFill/>
          </p:spPr>
          <p:txBody>
            <a:bodyPr wrap="square" rtlCol="0" anchor="ctr">
              <a:spAutoFit/>
            </a:bodyPr>
            <a:lstStyle/>
            <a:p>
              <a:pPr marL="0" marR="0" lvl="0" indent="0" algn="ctr" defTabSz="914400" rtl="0" eaLnBrk="1" fontAlgn="auto" latinLnBrk="1" hangingPunct="1">
                <a:spcBef>
                  <a:spcPts val="600"/>
                </a:spcBef>
                <a:spcAft>
                  <a:spcPts val="0"/>
                </a:spcAft>
                <a:buClrTx/>
                <a:buSzTx/>
                <a:buFontTx/>
                <a:buNone/>
                <a:tabLst/>
                <a:defRPr/>
              </a:pPr>
              <a:r>
                <a:rPr lang="en-US" altLang="ko-KR" sz="2800" b="1" dirty="0">
                  <a:solidFill>
                    <a:schemeClr val="bg1"/>
                  </a:solidFill>
                  <a:latin typeface="+mn-ea"/>
                  <a:cs typeface="Aharoni" panose="02010803020104030203" pitchFamily="2" charset="-79"/>
                </a:rPr>
                <a:t>BIM &amp; Smart</a:t>
              </a:r>
              <a:br>
                <a:rPr lang="en-US" altLang="ko-KR" sz="2800" b="1" dirty="0">
                  <a:solidFill>
                    <a:schemeClr val="bg1"/>
                  </a:solidFill>
                  <a:latin typeface="+mn-ea"/>
                  <a:cs typeface="Aharoni" panose="02010803020104030203" pitchFamily="2" charset="-79"/>
                </a:rPr>
              </a:br>
              <a:r>
                <a:rPr lang="en-US" altLang="ko-KR" sz="2800" b="1" dirty="0">
                  <a:solidFill>
                    <a:schemeClr val="bg1"/>
                  </a:solidFill>
                  <a:latin typeface="+mn-ea"/>
                  <a:cs typeface="Aharoni" panose="02010803020104030203" pitchFamily="2" charset="-79"/>
                </a:rPr>
                <a:t>Construction</a:t>
              </a:r>
              <a:endParaRPr kumimoji="0" lang="en-US" altLang="ko-KR" sz="2800" b="0" i="0" u="none" strike="noStrike" kern="1200" cap="none" spc="0" normalizeH="0" baseline="0" noProof="0" dirty="0">
                <a:ln>
                  <a:noFill/>
                </a:ln>
                <a:solidFill>
                  <a:schemeClr val="bg1"/>
                </a:solidFill>
                <a:effectLst/>
                <a:uLnTx/>
                <a:uFillTx/>
                <a:latin typeface="+mn-ea"/>
                <a:cs typeface="Aharoni" panose="02010803020104030203" pitchFamily="2" charset="-79"/>
              </a:endParaRPr>
            </a:p>
          </p:txBody>
        </p:sp>
      </p:grpSp>
      <p:grpSp>
        <p:nvGrpSpPr>
          <p:cNvPr id="44" name="그룹 43"/>
          <p:cNvGrpSpPr/>
          <p:nvPr/>
        </p:nvGrpSpPr>
        <p:grpSpPr>
          <a:xfrm>
            <a:off x="3114452" y="2196455"/>
            <a:ext cx="4383276" cy="787609"/>
            <a:chOff x="1279931" y="5904626"/>
            <a:chExt cx="4383276" cy="787609"/>
          </a:xfrm>
        </p:grpSpPr>
        <p:sp>
          <p:nvSpPr>
            <p:cNvPr id="47" name="모서리가 둥근 직사각형 46"/>
            <p:cNvSpPr/>
            <p:nvPr/>
          </p:nvSpPr>
          <p:spPr>
            <a:xfrm>
              <a:off x="1279931" y="5904626"/>
              <a:ext cx="2160000" cy="36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ko-KR" sz="1600" b="1" dirty="0">
                  <a:latin typeface="+mn-ea"/>
                </a:rPr>
                <a:t>Low Productivity</a:t>
              </a:r>
              <a:endParaRPr lang="ko-KR" altLang="en-US" sz="1600" b="1" dirty="0">
                <a:latin typeface="+mn-ea"/>
              </a:endParaRPr>
            </a:p>
          </p:txBody>
        </p:sp>
        <p:sp>
          <p:nvSpPr>
            <p:cNvPr id="48" name="모서리가 둥근 직사각형 47"/>
            <p:cNvSpPr/>
            <p:nvPr/>
          </p:nvSpPr>
          <p:spPr>
            <a:xfrm>
              <a:off x="3503207" y="5904626"/>
              <a:ext cx="2160000" cy="36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ko-KR" sz="1600" b="1" dirty="0">
                  <a:latin typeface="+mn-ea"/>
                </a:rPr>
                <a:t>Low Digitalization</a:t>
              </a:r>
              <a:endParaRPr lang="ko-KR" altLang="en-US" sz="1600" b="1" dirty="0">
                <a:latin typeface="+mn-ea"/>
              </a:endParaRPr>
            </a:p>
          </p:txBody>
        </p:sp>
        <p:sp>
          <p:nvSpPr>
            <p:cNvPr id="49" name="모서리가 둥근 직사각형 48"/>
            <p:cNvSpPr/>
            <p:nvPr/>
          </p:nvSpPr>
          <p:spPr>
            <a:xfrm>
              <a:off x="3503207" y="6332235"/>
              <a:ext cx="2160000" cy="36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ko-KR" sz="1600" b="1" dirty="0">
                  <a:latin typeface="+mn-ea"/>
                </a:rPr>
                <a:t>Post-Corona</a:t>
              </a:r>
              <a:endParaRPr lang="ko-KR" altLang="en-US" sz="1600" b="1" dirty="0">
                <a:latin typeface="+mn-ea"/>
              </a:endParaRPr>
            </a:p>
          </p:txBody>
        </p:sp>
        <p:sp>
          <p:nvSpPr>
            <p:cNvPr id="50" name="모서리가 둥근 직사각형 49"/>
            <p:cNvSpPr/>
            <p:nvPr/>
          </p:nvSpPr>
          <p:spPr>
            <a:xfrm>
              <a:off x="1279931" y="6332235"/>
              <a:ext cx="2160000" cy="3600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ko-KR" sz="1600" b="1" dirty="0">
                  <a:latin typeface="+mn-ea"/>
                </a:rPr>
                <a:t>Labor Intensive</a:t>
              </a:r>
              <a:endParaRPr lang="ko-KR" altLang="en-US" sz="1600" b="1" dirty="0">
                <a:latin typeface="+mn-ea"/>
              </a:endParaRPr>
            </a:p>
          </p:txBody>
        </p:sp>
      </p:grpSp>
    </p:spTree>
    <p:extLst>
      <p:ext uri="{BB962C8B-B14F-4D97-AF65-F5344CB8AC3E}">
        <p14:creationId xmlns:p14="http://schemas.microsoft.com/office/powerpoint/2010/main" val="1172740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23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a:t>Productivity of Construction Industry</a:t>
            </a:r>
            <a:endParaRPr lang="en-US" altLang="ko-KR" dirty="0"/>
          </a:p>
          <a:p>
            <a:pPr lvl="1"/>
            <a:r>
              <a:rPr lang="en-US" altLang="ko-KR"/>
              <a:t>The construction industry is known as a typical high cost and low productivity industry.</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Background</a:t>
            </a:r>
            <a:endParaRPr lang="ko-KR" altLang="en-US" dirty="0"/>
          </a:p>
        </p:txBody>
      </p:sp>
      <p:pic>
        <p:nvPicPr>
          <p:cNvPr id="8" name="그림 7">
            <a:extLst>
              <a:ext uri="{FF2B5EF4-FFF2-40B4-BE49-F238E27FC236}">
                <a16:creationId xmlns:a16="http://schemas.microsoft.com/office/drawing/2014/main" id="{AC7D0E5C-BDBA-466D-BC59-C34DC2791BED}"/>
              </a:ext>
            </a:extLst>
          </p:cNvPr>
          <p:cNvPicPr>
            <a:picLocks noChangeAspect="1"/>
          </p:cNvPicPr>
          <p:nvPr/>
        </p:nvPicPr>
        <p:blipFill>
          <a:blip r:embed="rId3"/>
          <a:stretch>
            <a:fillRect/>
          </a:stretch>
        </p:blipFill>
        <p:spPr>
          <a:xfrm>
            <a:off x="412227" y="2124447"/>
            <a:ext cx="9868945" cy="4536504"/>
          </a:xfrm>
          <a:prstGeom prst="rect">
            <a:avLst/>
          </a:prstGeom>
        </p:spPr>
      </p:pic>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6206590" y="7237115"/>
            <a:ext cx="4074582" cy="23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Reference: </a:t>
            </a:r>
            <a:r>
              <a:rPr lang="en-US" altLang="ko-KR" sz="900" dirty="0" err="1">
                <a:solidFill>
                  <a:schemeClr val="tx1">
                    <a:lumMod val="85000"/>
                    <a:lumOff val="15000"/>
                  </a:schemeClr>
                </a:solidFill>
                <a:latin typeface="+mj-lt"/>
                <a:ea typeface="맑은 고딕" panose="020B0503020000020004" pitchFamily="50" charset="-127"/>
              </a:rPr>
              <a:t>Mckensey</a:t>
            </a:r>
            <a:r>
              <a:rPr lang="en-US" altLang="ko-KR" sz="900" dirty="0">
                <a:solidFill>
                  <a:schemeClr val="tx1">
                    <a:lumMod val="85000"/>
                    <a:lumOff val="15000"/>
                  </a:schemeClr>
                </a:solidFill>
                <a:latin typeface="+mj-lt"/>
                <a:ea typeface="맑은 고딕" panose="020B0503020000020004" pitchFamily="50" charset="-127"/>
              </a:rPr>
              <a:t> (2017), Reinventing Construction</a:t>
            </a:r>
          </a:p>
        </p:txBody>
      </p:sp>
    </p:spTree>
    <p:extLst>
      <p:ext uri="{BB962C8B-B14F-4D97-AF65-F5344CB8AC3E}">
        <p14:creationId xmlns:p14="http://schemas.microsoft.com/office/powerpoint/2010/main" val="82572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a:t>Productivity of Construction Industry</a:t>
            </a:r>
          </a:p>
          <a:p>
            <a:pPr lvl="1"/>
            <a:r>
              <a:rPr lang="en-US" altLang="ko-KR"/>
              <a:t>The construction industry is known as a typical high cost and low productivity industry.</a:t>
            </a:r>
          </a:p>
          <a:p>
            <a:pPr lvl="1"/>
            <a:r>
              <a:rPr lang="en-US" altLang="ko-KR"/>
              <a:t>In the case of South Korea, it is growing every year, but it is only half of the global average.</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Background</a:t>
            </a:r>
            <a:endParaRPr lang="ko-KR" altLang="en-US" dirty="0"/>
          </a:p>
        </p:txBody>
      </p:sp>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6206590" y="7237115"/>
            <a:ext cx="4074582" cy="23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Reference: </a:t>
            </a:r>
            <a:r>
              <a:rPr lang="en-US" altLang="ko-KR" sz="900" dirty="0" err="1">
                <a:solidFill>
                  <a:schemeClr val="tx1">
                    <a:lumMod val="85000"/>
                    <a:lumOff val="15000"/>
                  </a:schemeClr>
                </a:solidFill>
                <a:latin typeface="+mj-lt"/>
                <a:ea typeface="맑은 고딕" panose="020B0503020000020004" pitchFamily="50" charset="-127"/>
              </a:rPr>
              <a:t>Mckensey</a:t>
            </a:r>
            <a:r>
              <a:rPr lang="en-US" altLang="ko-KR" sz="900" dirty="0">
                <a:solidFill>
                  <a:schemeClr val="tx1">
                    <a:lumMod val="85000"/>
                    <a:lumOff val="15000"/>
                  </a:schemeClr>
                </a:solidFill>
                <a:latin typeface="+mj-lt"/>
                <a:ea typeface="맑은 고딕" panose="020B0503020000020004" pitchFamily="50" charset="-127"/>
              </a:rPr>
              <a:t> (2017), Reinventing Construction</a:t>
            </a:r>
          </a:p>
        </p:txBody>
      </p:sp>
      <p:grpSp>
        <p:nvGrpSpPr>
          <p:cNvPr id="6" name="그룹 5">
            <a:extLst>
              <a:ext uri="{FF2B5EF4-FFF2-40B4-BE49-F238E27FC236}">
                <a16:creationId xmlns:a16="http://schemas.microsoft.com/office/drawing/2014/main" id="{F3779323-553C-45A2-8A2F-2446C7EF18E6}"/>
              </a:ext>
            </a:extLst>
          </p:cNvPr>
          <p:cNvGrpSpPr/>
          <p:nvPr/>
        </p:nvGrpSpPr>
        <p:grpSpPr>
          <a:xfrm>
            <a:off x="1962720" y="2196455"/>
            <a:ext cx="6767959" cy="4855465"/>
            <a:chOff x="2837484" y="1846085"/>
            <a:chExt cx="6517032" cy="4675445"/>
          </a:xfrm>
        </p:grpSpPr>
        <p:pic>
          <p:nvPicPr>
            <p:cNvPr id="7" name="그림 6">
              <a:extLst>
                <a:ext uri="{FF2B5EF4-FFF2-40B4-BE49-F238E27FC236}">
                  <a16:creationId xmlns:a16="http://schemas.microsoft.com/office/drawing/2014/main" id="{34B98062-3E64-42EC-A511-C78C93401C05}"/>
                </a:ext>
              </a:extLst>
            </p:cNvPr>
            <p:cNvPicPr>
              <a:picLocks noChangeAspect="1"/>
            </p:cNvPicPr>
            <p:nvPr/>
          </p:nvPicPr>
          <p:blipFill>
            <a:blip r:embed="rId3"/>
            <a:stretch>
              <a:fillRect/>
            </a:stretch>
          </p:blipFill>
          <p:spPr>
            <a:xfrm>
              <a:off x="2837484" y="1846085"/>
              <a:ext cx="6517032" cy="4675445"/>
            </a:xfrm>
            <a:prstGeom prst="rect">
              <a:avLst/>
            </a:prstGeom>
          </p:spPr>
        </p:pic>
        <p:sp>
          <p:nvSpPr>
            <p:cNvPr id="10" name="타원 9">
              <a:extLst>
                <a:ext uri="{FF2B5EF4-FFF2-40B4-BE49-F238E27FC236}">
                  <a16:creationId xmlns:a16="http://schemas.microsoft.com/office/drawing/2014/main" id="{526918E2-799E-4C6A-AA5B-6FE2F838C6AD}"/>
                </a:ext>
              </a:extLst>
            </p:cNvPr>
            <p:cNvSpPr/>
            <p:nvPr/>
          </p:nvSpPr>
          <p:spPr>
            <a:xfrm>
              <a:off x="4371389" y="4769708"/>
              <a:ext cx="1436286" cy="3707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8721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a:t>Digitalization of Construction Industry</a:t>
            </a:r>
            <a:endParaRPr lang="en-US" altLang="ko-KR" dirty="0"/>
          </a:p>
          <a:p>
            <a:pPr lvl="1"/>
            <a:r>
              <a:rPr lang="en-US" altLang="ko-KR"/>
              <a:t>Contrary to the 4th industrial revolution, the level of digitization in the construction industry is low.</a:t>
            </a:r>
          </a:p>
          <a:p>
            <a:pPr lvl="1"/>
            <a:r>
              <a:rPr lang="en-US" altLang="ko-KR"/>
              <a:t>Construction industry requires digital transformation.</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Background</a:t>
            </a:r>
            <a:endParaRPr lang="ko-KR" altLang="en-US" dirty="0"/>
          </a:p>
        </p:txBody>
      </p:sp>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6206590" y="7237115"/>
            <a:ext cx="4074582" cy="23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Reference: </a:t>
            </a:r>
            <a:r>
              <a:rPr lang="en-US" altLang="ko-KR" sz="900" dirty="0" err="1">
                <a:solidFill>
                  <a:schemeClr val="tx1">
                    <a:lumMod val="85000"/>
                    <a:lumOff val="15000"/>
                  </a:schemeClr>
                </a:solidFill>
                <a:latin typeface="+mj-lt"/>
                <a:ea typeface="맑은 고딕" panose="020B0503020000020004" pitchFamily="50" charset="-127"/>
              </a:rPr>
              <a:t>Mckensey</a:t>
            </a:r>
            <a:r>
              <a:rPr lang="en-US" altLang="ko-KR" sz="900" dirty="0">
                <a:solidFill>
                  <a:schemeClr val="tx1">
                    <a:lumMod val="85000"/>
                    <a:lumOff val="15000"/>
                  </a:schemeClr>
                </a:solidFill>
                <a:latin typeface="+mj-lt"/>
                <a:ea typeface="맑은 고딕" panose="020B0503020000020004" pitchFamily="50" charset="-127"/>
              </a:rPr>
              <a:t> (2016), Imagining Constructions Digital Future</a:t>
            </a:r>
          </a:p>
        </p:txBody>
      </p:sp>
      <p:pic>
        <p:nvPicPr>
          <p:cNvPr id="8" name="그림 7">
            <a:extLst>
              <a:ext uri="{FF2B5EF4-FFF2-40B4-BE49-F238E27FC236}">
                <a16:creationId xmlns:a16="http://schemas.microsoft.com/office/drawing/2014/main" id="{9813B38E-8BEF-4267-905E-2723D62B1120}"/>
              </a:ext>
            </a:extLst>
          </p:cNvPr>
          <p:cNvPicPr>
            <a:picLocks noChangeAspect="1"/>
          </p:cNvPicPr>
          <p:nvPr/>
        </p:nvPicPr>
        <p:blipFill>
          <a:blip r:embed="rId3"/>
          <a:stretch>
            <a:fillRect/>
          </a:stretch>
        </p:blipFill>
        <p:spPr>
          <a:xfrm>
            <a:off x="2394372" y="2066931"/>
            <a:ext cx="5904656" cy="5053766"/>
          </a:xfrm>
          <a:prstGeom prst="rect">
            <a:avLst/>
          </a:prstGeom>
        </p:spPr>
      </p:pic>
      <p:sp>
        <p:nvSpPr>
          <p:cNvPr id="11" name="직사각형 10">
            <a:extLst>
              <a:ext uri="{FF2B5EF4-FFF2-40B4-BE49-F238E27FC236}">
                <a16:creationId xmlns:a16="http://schemas.microsoft.com/office/drawing/2014/main" id="{641F5D40-02F6-4CC7-942F-FD78893A1F01}"/>
              </a:ext>
            </a:extLst>
          </p:cNvPr>
          <p:cNvSpPr/>
          <p:nvPr/>
        </p:nvSpPr>
        <p:spPr>
          <a:xfrm>
            <a:off x="2394372" y="6693239"/>
            <a:ext cx="5904655" cy="180020"/>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9490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Project Management</a:t>
            </a:r>
          </a:p>
          <a:p>
            <a:pPr lvl="1"/>
            <a:r>
              <a:rPr lang="en-US" altLang="ko-KR" dirty="0"/>
              <a:t>Plan / Execute / Manage elements of resources in accordance with project goals to produce the final product of a construction project.</a:t>
            </a:r>
          </a:p>
          <a:p>
            <a:pPr lvl="1"/>
            <a:endParaRPr lang="en-US" altLang="ko-KR" dirty="0"/>
          </a:p>
          <a:p>
            <a:r>
              <a:rPr lang="en-US" altLang="ko-KR" dirty="0"/>
              <a:t>Project Information Management</a:t>
            </a:r>
          </a:p>
          <a:p>
            <a:pPr lvl="1"/>
            <a:r>
              <a:rPr lang="en-US" altLang="ko-KR" dirty="0"/>
              <a:t>Project information management is to efficiently collect, share, and process information necessary for project planning and management so that it can be used effectively and managed so that it can be used as data for future plans, etc.</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sp>
        <p:nvSpPr>
          <p:cNvPr id="9" name="Rectangle 67">
            <a:extLst>
              <a:ext uri="{FF2B5EF4-FFF2-40B4-BE49-F238E27FC236}">
                <a16:creationId xmlns:a16="http://schemas.microsoft.com/office/drawing/2014/main" id="{A9AE903C-FD0E-42AF-A706-C37FA695CB28}"/>
              </a:ext>
            </a:extLst>
          </p:cNvPr>
          <p:cNvSpPr>
            <a:spLocks noChangeArrowheads="1"/>
          </p:cNvSpPr>
          <p:nvPr/>
        </p:nvSpPr>
        <p:spPr bwMode="auto">
          <a:xfrm>
            <a:off x="6206590" y="7237115"/>
            <a:ext cx="4074582" cy="23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https://www.saviom.com/index.php</a:t>
            </a:r>
          </a:p>
        </p:txBody>
      </p:sp>
      <p:grpSp>
        <p:nvGrpSpPr>
          <p:cNvPr id="5" name="그룹 4"/>
          <p:cNvGrpSpPr/>
          <p:nvPr/>
        </p:nvGrpSpPr>
        <p:grpSpPr>
          <a:xfrm>
            <a:off x="978069" y="3708623"/>
            <a:ext cx="8627722" cy="3077138"/>
            <a:chOff x="293512" y="2899773"/>
            <a:chExt cx="8627722" cy="3077138"/>
          </a:xfrm>
        </p:grpSpPr>
        <p:pic>
          <p:nvPicPr>
            <p:cNvPr id="6" name="Picture 2" descr="All You Need To Know About Construction Resource Management">
              <a:extLst>
                <a:ext uri="{FF2B5EF4-FFF2-40B4-BE49-F238E27FC236}">
                  <a16:creationId xmlns:a16="http://schemas.microsoft.com/office/drawing/2014/main" id="{762F1A2A-C746-45F4-8764-A401839F41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1009" y="2899773"/>
              <a:ext cx="2663190" cy="26631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ll You Need To Know About Construction Resource Management">
              <a:extLst>
                <a:ext uri="{FF2B5EF4-FFF2-40B4-BE49-F238E27FC236}">
                  <a16:creationId xmlns:a16="http://schemas.microsoft.com/office/drawing/2014/main" id="{8342FE3D-B188-4194-BBF8-F1C2369A37E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8082" y="2899773"/>
              <a:ext cx="2663190" cy="26631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Premium Vector | Builders on the construction site. building work process  with houses and construction machines. vector illustration with people">
              <a:extLst>
                <a:ext uri="{FF2B5EF4-FFF2-40B4-BE49-F238E27FC236}">
                  <a16:creationId xmlns:a16="http://schemas.microsoft.com/office/drawing/2014/main" id="{B8866D55-CE0A-47C7-AC5B-7ADED32D2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014" y="2899773"/>
              <a:ext cx="2724112" cy="2663190"/>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2">
              <a:extLst>
                <a:ext uri="{FF2B5EF4-FFF2-40B4-BE49-F238E27FC236}">
                  <a16:creationId xmlns:a16="http://schemas.microsoft.com/office/drawing/2014/main" id="{8160CAAA-491F-48C6-AEFF-B671CC746895}"/>
                </a:ext>
              </a:extLst>
            </p:cNvPr>
            <p:cNvSpPr txBox="1">
              <a:spLocks/>
            </p:cNvSpPr>
            <p:nvPr/>
          </p:nvSpPr>
          <p:spPr>
            <a:xfrm>
              <a:off x="293512" y="5567336"/>
              <a:ext cx="2863115" cy="409575"/>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fontAlgn="base">
                <a:lnSpc>
                  <a:spcPct val="150000"/>
                </a:lnSpc>
              </a:pPr>
              <a:r>
                <a:rPr lang="en-US" altLang="ko-KR" sz="1200" b="1" spc="-150" dirty="0">
                  <a:latin typeface="맑은 고딕" panose="020B0503020000020004" pitchFamily="50" charset="-127"/>
                  <a:ea typeface="맑은 고딕" panose="020B0503020000020004" pitchFamily="50" charset="-127"/>
                </a:rPr>
                <a:t>Resources: Equipment, Labor, Material</a:t>
              </a:r>
            </a:p>
          </p:txBody>
        </p:sp>
        <p:sp>
          <p:nvSpPr>
            <p:cNvPr id="11" name="제목 2">
              <a:extLst>
                <a:ext uri="{FF2B5EF4-FFF2-40B4-BE49-F238E27FC236}">
                  <a16:creationId xmlns:a16="http://schemas.microsoft.com/office/drawing/2014/main" id="{1BFE2E7F-74CC-4158-8E8F-56719C761886}"/>
                </a:ext>
              </a:extLst>
            </p:cNvPr>
            <p:cNvSpPr txBox="1">
              <a:spLocks/>
            </p:cNvSpPr>
            <p:nvPr/>
          </p:nvSpPr>
          <p:spPr>
            <a:xfrm>
              <a:off x="6058119" y="5567336"/>
              <a:ext cx="2863115" cy="409575"/>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fontAlgn="base">
                <a:lnSpc>
                  <a:spcPct val="150000"/>
                </a:lnSpc>
              </a:pPr>
              <a:r>
                <a:rPr lang="en-US" altLang="ko-KR" sz="1200" b="1" spc="-150" dirty="0">
                  <a:latin typeface="맑은 고딕" panose="020B0503020000020004" pitchFamily="50" charset="-127"/>
                  <a:ea typeface="맑은 고딕" panose="020B0503020000020004" pitchFamily="50" charset="-127"/>
                </a:rPr>
                <a:t>Goals: Time, Cost, Quality, Safety</a:t>
              </a:r>
            </a:p>
          </p:txBody>
        </p:sp>
        <p:sp>
          <p:nvSpPr>
            <p:cNvPr id="12" name="직사각형 11">
              <a:extLst>
                <a:ext uri="{FF2B5EF4-FFF2-40B4-BE49-F238E27FC236}">
                  <a16:creationId xmlns:a16="http://schemas.microsoft.com/office/drawing/2014/main" id="{E029CBBE-128B-4798-B929-9CB8B84A30AA}"/>
                </a:ext>
              </a:extLst>
            </p:cNvPr>
            <p:cNvSpPr/>
            <p:nvPr/>
          </p:nvSpPr>
          <p:spPr bwMode="auto">
            <a:xfrm>
              <a:off x="3291008" y="5312795"/>
              <a:ext cx="975697" cy="229529"/>
            </a:xfrm>
            <a:prstGeom prst="rect">
              <a:avLst/>
            </a:prstGeom>
            <a:solidFill>
              <a:srgbClr val="62C5D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1200" b="0" i="0" u="none" strike="noStrike" cap="none" normalizeH="0" baseline="0" dirty="0" err="1">
                <a:ln>
                  <a:noFill/>
                </a:ln>
                <a:solidFill>
                  <a:schemeClr val="tx1"/>
                </a:solidFill>
                <a:effectLst/>
              </a:endParaRPr>
            </a:p>
          </p:txBody>
        </p:sp>
        <p:sp>
          <p:nvSpPr>
            <p:cNvPr id="13" name="직사각형 12">
              <a:extLst>
                <a:ext uri="{FF2B5EF4-FFF2-40B4-BE49-F238E27FC236}">
                  <a16:creationId xmlns:a16="http://schemas.microsoft.com/office/drawing/2014/main" id="{C01E04AD-6AC6-4259-9297-A1DDEB7A6BCA}"/>
                </a:ext>
              </a:extLst>
            </p:cNvPr>
            <p:cNvSpPr/>
            <p:nvPr/>
          </p:nvSpPr>
          <p:spPr bwMode="auto">
            <a:xfrm>
              <a:off x="6158082" y="5312794"/>
              <a:ext cx="975697" cy="229529"/>
            </a:xfrm>
            <a:prstGeom prst="rect">
              <a:avLst/>
            </a:prstGeom>
            <a:solidFill>
              <a:srgbClr val="86CCC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l" defTabSz="914400" rtl="0" eaLnBrk="1" fontAlgn="base" latinLnBrk="1" hangingPunct="1">
                <a:lnSpc>
                  <a:spcPct val="100000"/>
                </a:lnSpc>
                <a:spcBef>
                  <a:spcPct val="0"/>
                </a:spcBef>
                <a:spcAft>
                  <a:spcPct val="0"/>
                </a:spcAft>
                <a:buClrTx/>
                <a:buSzTx/>
                <a:buFontTx/>
                <a:buNone/>
                <a:tabLst/>
              </a:pPr>
              <a:endParaRPr kumimoji="1" lang="ko-KR" altLang="en-US" sz="1200" b="0" i="0" u="none" strike="noStrike" cap="none" normalizeH="0" baseline="0" dirty="0" err="1">
                <a:ln>
                  <a:noFill/>
                </a:ln>
                <a:solidFill>
                  <a:schemeClr val="tx1"/>
                </a:solidFill>
                <a:effectLst/>
              </a:endParaRPr>
            </a:p>
          </p:txBody>
        </p:sp>
        <p:sp>
          <p:nvSpPr>
            <p:cNvPr id="14" name="제목 2">
              <a:extLst>
                <a:ext uri="{FF2B5EF4-FFF2-40B4-BE49-F238E27FC236}">
                  <a16:creationId xmlns:a16="http://schemas.microsoft.com/office/drawing/2014/main" id="{EA79E4A7-5DA7-4892-A037-E55207B1E3AE}"/>
                </a:ext>
              </a:extLst>
            </p:cNvPr>
            <p:cNvSpPr txBox="1">
              <a:spLocks/>
            </p:cNvSpPr>
            <p:nvPr/>
          </p:nvSpPr>
          <p:spPr>
            <a:xfrm>
              <a:off x="3187572" y="5567336"/>
              <a:ext cx="2863115" cy="409575"/>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fontAlgn="base">
                <a:lnSpc>
                  <a:spcPct val="150000"/>
                </a:lnSpc>
              </a:pPr>
              <a:r>
                <a:rPr lang="en-US" altLang="ko-KR" sz="1200" b="1" spc="-150" dirty="0">
                  <a:latin typeface="맑은 고딕" panose="020B0503020000020004" pitchFamily="50" charset="-127"/>
                  <a:ea typeface="맑은 고딕" panose="020B0503020000020004" pitchFamily="50" charset="-127"/>
                </a:rPr>
                <a:t>Information: Drawing, Schedule, Cost, Law</a:t>
              </a:r>
            </a:p>
          </p:txBody>
        </p:sp>
      </p:grpSp>
    </p:spTree>
    <p:extLst>
      <p:ext uri="{BB962C8B-B14F-4D97-AF65-F5344CB8AC3E}">
        <p14:creationId xmlns:p14="http://schemas.microsoft.com/office/powerpoint/2010/main" val="3446571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r>
              <a:rPr lang="en-US" altLang="ko-KR" dirty="0"/>
              <a:t>Definition</a:t>
            </a:r>
          </a:p>
          <a:p>
            <a:pPr lvl="1"/>
            <a:r>
              <a:rPr lang="en-US" altLang="ko-KR" dirty="0"/>
              <a:t>BIM is the creation and management of information necessary for various decision-making of a construction project in a computer-interpretable form (digital) based on the object of the 3D model (object-oriented).</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a:t>Building Information Modeling</a:t>
            </a:r>
            <a:endParaRPr lang="ko-KR" altLang="en-US" dirty="0"/>
          </a:p>
        </p:txBody>
      </p:sp>
      <p:grpSp>
        <p:nvGrpSpPr>
          <p:cNvPr id="4" name="그룹 3"/>
          <p:cNvGrpSpPr/>
          <p:nvPr/>
        </p:nvGrpSpPr>
        <p:grpSpPr>
          <a:xfrm>
            <a:off x="918208" y="2736515"/>
            <a:ext cx="8756050" cy="3535773"/>
            <a:chOff x="1110326" y="2828452"/>
            <a:chExt cx="8756050" cy="3535773"/>
          </a:xfrm>
        </p:grpSpPr>
        <p:pic>
          <p:nvPicPr>
            <p:cNvPr id="5" name="Picture 2">
              <a:extLst>
                <a:ext uri="{FF2B5EF4-FFF2-40B4-BE49-F238E27FC236}">
                  <a16:creationId xmlns:a16="http://schemas.microsoft.com/office/drawing/2014/main" id="{E6DE08DC-B214-432C-AFAD-F9DF66160720}"/>
                </a:ext>
              </a:extLst>
            </p:cNvPr>
            <p:cNvPicPr>
              <a:picLocks noChangeAspect="1"/>
            </p:cNvPicPr>
            <p:nvPr/>
          </p:nvPicPr>
          <p:blipFill rotWithShape="1">
            <a:blip r:embed="rId3"/>
            <a:srcRect l="16288" t="14512" r="8949" b="11636"/>
            <a:stretch/>
          </p:blipFill>
          <p:spPr>
            <a:xfrm>
              <a:off x="1198322" y="2854744"/>
              <a:ext cx="2008371" cy="1517060"/>
            </a:xfrm>
            <a:prstGeom prst="rect">
              <a:avLst/>
            </a:prstGeom>
            <a:noFill/>
            <a:ln w="6350">
              <a:solidFill>
                <a:schemeClr val="tx1"/>
              </a:solidFill>
            </a:ln>
          </p:spPr>
        </p:pic>
        <p:pic>
          <p:nvPicPr>
            <p:cNvPr id="6" name="Picture 4">
              <a:extLst>
                <a:ext uri="{FF2B5EF4-FFF2-40B4-BE49-F238E27FC236}">
                  <a16:creationId xmlns:a16="http://schemas.microsoft.com/office/drawing/2014/main" id="{67EB7B84-E64F-43B5-AF23-639FD426C17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99" t="1318" r="27607" b="1201"/>
            <a:stretch/>
          </p:blipFill>
          <p:spPr bwMode="auto">
            <a:xfrm>
              <a:off x="2401477" y="3102435"/>
              <a:ext cx="1865103" cy="151706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8F0CFF9-0796-4ABA-A7EB-5F7A270AE1E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553" r="12951"/>
            <a:stretch/>
          </p:blipFill>
          <p:spPr bwMode="auto">
            <a:xfrm>
              <a:off x="1768956" y="3891445"/>
              <a:ext cx="1751689" cy="1517060"/>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8" name="Picture 10" descr="Building_Information_Models">
              <a:extLst>
                <a:ext uri="{FF2B5EF4-FFF2-40B4-BE49-F238E27FC236}">
                  <a16:creationId xmlns:a16="http://schemas.microsoft.com/office/drawing/2014/main" id="{9EDC5373-342E-4576-9A46-329397A64A3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4354576" y="4159505"/>
              <a:ext cx="5511800" cy="22047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a:extLst>
                <a:ext uri="{FF2B5EF4-FFF2-40B4-BE49-F238E27FC236}">
                  <a16:creationId xmlns:a16="http://schemas.microsoft.com/office/drawing/2014/main" id="{7CAE6A87-88A4-4EC9-B674-182D9A2B2065}"/>
                </a:ext>
              </a:extLst>
            </p:cNvPr>
            <p:cNvSpPr/>
            <p:nvPr/>
          </p:nvSpPr>
          <p:spPr>
            <a:xfrm>
              <a:off x="5206845" y="4279767"/>
              <a:ext cx="675964" cy="117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맑은 고딕" panose="020B0503020000020004" pitchFamily="50" charset="-127"/>
                  <a:ea typeface="맑은 고딕" panose="020B0503020000020004" pitchFamily="50" charset="-127"/>
                  <a:cs typeface="+mj-cs"/>
                </a:rPr>
                <a:t>window</a:t>
              </a:r>
              <a:endParaRPr lang="en-US" sz="800" b="1" dirty="0">
                <a:solidFill>
                  <a:schemeClr val="tx1"/>
                </a:solidFill>
                <a:latin typeface="맑은 고딕" panose="020B0503020000020004" pitchFamily="50" charset="-127"/>
                <a:ea typeface="맑은 고딕" panose="020B0503020000020004" pitchFamily="50" charset="-127"/>
                <a:cs typeface="+mj-cs"/>
              </a:endParaRPr>
            </a:p>
          </p:txBody>
        </p:sp>
        <p:sp>
          <p:nvSpPr>
            <p:cNvPr id="11" name="Rectangle 2">
              <a:extLst>
                <a:ext uri="{FF2B5EF4-FFF2-40B4-BE49-F238E27FC236}">
                  <a16:creationId xmlns:a16="http://schemas.microsoft.com/office/drawing/2014/main" id="{5CCC7612-9E37-4732-9DBE-27D1E3E48696}"/>
                </a:ext>
              </a:extLst>
            </p:cNvPr>
            <p:cNvSpPr/>
            <p:nvPr/>
          </p:nvSpPr>
          <p:spPr>
            <a:xfrm>
              <a:off x="4597245" y="5659733"/>
              <a:ext cx="675964" cy="476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800" b="1" dirty="0">
                  <a:solidFill>
                    <a:schemeClr val="tx1"/>
                  </a:solidFill>
                  <a:latin typeface="맑은 고딕" panose="020B0503020000020004" pitchFamily="50" charset="-127"/>
                  <a:ea typeface="맑은 고딕" panose="020B0503020000020004" pitchFamily="50" charset="-127"/>
                  <a:cs typeface="+mj-cs"/>
                </a:rPr>
                <a:t>column</a:t>
              </a:r>
              <a:endParaRPr lang="en-US" sz="800" b="1" dirty="0">
                <a:solidFill>
                  <a:schemeClr val="tx1"/>
                </a:solidFill>
                <a:latin typeface="맑은 고딕" panose="020B0503020000020004" pitchFamily="50" charset="-127"/>
                <a:ea typeface="맑은 고딕" panose="020B0503020000020004" pitchFamily="50" charset="-127"/>
                <a:cs typeface="+mj-cs"/>
              </a:endParaRPr>
            </a:p>
          </p:txBody>
        </p:sp>
        <p:sp>
          <p:nvSpPr>
            <p:cNvPr id="12" name="Rectangle 2">
              <a:extLst>
                <a:ext uri="{FF2B5EF4-FFF2-40B4-BE49-F238E27FC236}">
                  <a16:creationId xmlns:a16="http://schemas.microsoft.com/office/drawing/2014/main" id="{58E18939-0DDD-4E9D-A10B-27253A1CD4D3}"/>
                </a:ext>
              </a:extLst>
            </p:cNvPr>
            <p:cNvSpPr/>
            <p:nvPr/>
          </p:nvSpPr>
          <p:spPr>
            <a:xfrm>
              <a:off x="5394170" y="6104233"/>
              <a:ext cx="814606" cy="194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800" b="1" dirty="0">
                  <a:solidFill>
                    <a:schemeClr val="tx1"/>
                  </a:solidFill>
                  <a:latin typeface="맑은 고딕" panose="020B0503020000020004" pitchFamily="50" charset="-127"/>
                  <a:ea typeface="맑은 고딕" panose="020B0503020000020004" pitchFamily="50" charset="-127"/>
                  <a:cs typeface="+mj-cs"/>
                </a:rPr>
                <a:t>door</a:t>
              </a:r>
              <a:endParaRPr lang="en-US" sz="800" b="1" dirty="0">
                <a:solidFill>
                  <a:schemeClr val="tx1"/>
                </a:solidFill>
                <a:latin typeface="맑은 고딕" panose="020B0503020000020004" pitchFamily="50" charset="-127"/>
                <a:ea typeface="맑은 고딕" panose="020B0503020000020004" pitchFamily="50" charset="-127"/>
                <a:cs typeface="+mj-cs"/>
              </a:endParaRPr>
            </a:p>
          </p:txBody>
        </p:sp>
        <p:sp>
          <p:nvSpPr>
            <p:cNvPr id="13" name="Rectangle 2">
              <a:extLst>
                <a:ext uri="{FF2B5EF4-FFF2-40B4-BE49-F238E27FC236}">
                  <a16:creationId xmlns:a16="http://schemas.microsoft.com/office/drawing/2014/main" id="{415AE930-0B31-465F-A1A8-458B8D6CF2DC}"/>
                </a:ext>
              </a:extLst>
            </p:cNvPr>
            <p:cNvSpPr/>
            <p:nvPr/>
          </p:nvSpPr>
          <p:spPr>
            <a:xfrm>
              <a:off x="6906970" y="4249168"/>
              <a:ext cx="1790348" cy="242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US" altLang="ko-KR" sz="1050" b="1" dirty="0">
                  <a:solidFill>
                    <a:schemeClr val="tx1"/>
                  </a:solidFill>
                  <a:latin typeface="맑은 고딕" panose="020B0503020000020004" pitchFamily="50" charset="-127"/>
                  <a:ea typeface="맑은 고딕" panose="020B0503020000020004" pitchFamily="50" charset="-127"/>
                  <a:cs typeface="+mj-cs"/>
                </a:rPr>
                <a:t>Project Information DB</a:t>
              </a:r>
              <a:endParaRPr lang="en-US" sz="1050" b="1" dirty="0">
                <a:solidFill>
                  <a:schemeClr val="tx1"/>
                </a:solidFill>
                <a:latin typeface="맑은 고딕" panose="020B0503020000020004" pitchFamily="50" charset="-127"/>
                <a:ea typeface="맑은 고딕" panose="020B0503020000020004" pitchFamily="50" charset="-127"/>
                <a:cs typeface="+mj-cs"/>
              </a:endParaRPr>
            </a:p>
          </p:txBody>
        </p:sp>
        <p:sp>
          <p:nvSpPr>
            <p:cNvPr id="14" name="Rectangle 2">
              <a:extLst>
                <a:ext uri="{FF2B5EF4-FFF2-40B4-BE49-F238E27FC236}">
                  <a16:creationId xmlns:a16="http://schemas.microsoft.com/office/drawing/2014/main" id="{A8C2C790-B587-4311-B7F9-5DB947330DE7}"/>
                </a:ext>
              </a:extLst>
            </p:cNvPr>
            <p:cNvSpPr/>
            <p:nvPr/>
          </p:nvSpPr>
          <p:spPr>
            <a:xfrm>
              <a:off x="6334362" y="5956464"/>
              <a:ext cx="2049198" cy="300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ko-KR" sz="1050" b="1" dirty="0">
                  <a:solidFill>
                    <a:schemeClr val="tx1"/>
                  </a:solidFill>
                  <a:latin typeface="맑은 고딕" panose="020B0503020000020004" pitchFamily="50" charset="-127"/>
                  <a:ea typeface="맑은 고딕" panose="020B0503020000020004" pitchFamily="50" charset="-127"/>
                  <a:cs typeface="+mj-cs"/>
                </a:rPr>
                <a:t>Object-oriented Modeling</a:t>
              </a:r>
              <a:endParaRPr lang="en-US" sz="1050" b="1" dirty="0">
                <a:solidFill>
                  <a:schemeClr val="tx1"/>
                </a:solidFill>
                <a:latin typeface="맑은 고딕" panose="020B0503020000020004" pitchFamily="50" charset="-127"/>
                <a:ea typeface="맑은 고딕" panose="020B0503020000020004" pitchFamily="50" charset="-127"/>
                <a:cs typeface="+mj-cs"/>
              </a:endParaRPr>
            </a:p>
          </p:txBody>
        </p:sp>
        <p:sp>
          <p:nvSpPr>
            <p:cNvPr id="15" name="Rectangle 2">
              <a:extLst>
                <a:ext uri="{FF2B5EF4-FFF2-40B4-BE49-F238E27FC236}">
                  <a16:creationId xmlns:a16="http://schemas.microsoft.com/office/drawing/2014/main" id="{6626C8C9-B3CA-40E9-B0A9-22D554A4C9F3}"/>
                </a:ext>
              </a:extLst>
            </p:cNvPr>
            <p:cNvSpPr/>
            <p:nvPr/>
          </p:nvSpPr>
          <p:spPr>
            <a:xfrm>
              <a:off x="8743600" y="5026319"/>
              <a:ext cx="431622" cy="30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맑은 고딕" panose="020B0503020000020004" pitchFamily="50" charset="-127"/>
                  <a:ea typeface="맑은 고딕" panose="020B0503020000020004" pitchFamily="50" charset="-127"/>
                  <a:cs typeface="+mj-cs"/>
                </a:rPr>
                <a:t>cost</a:t>
              </a:r>
              <a:endParaRPr lang="en-US" sz="800" b="1" dirty="0">
                <a:solidFill>
                  <a:schemeClr val="tx1"/>
                </a:solidFill>
                <a:latin typeface="맑은 고딕" panose="020B0503020000020004" pitchFamily="50" charset="-127"/>
                <a:ea typeface="맑은 고딕" panose="020B0503020000020004" pitchFamily="50" charset="-127"/>
                <a:cs typeface="+mj-cs"/>
              </a:endParaRPr>
            </a:p>
          </p:txBody>
        </p:sp>
        <p:sp>
          <p:nvSpPr>
            <p:cNvPr id="16" name="Rectangle 2">
              <a:extLst>
                <a:ext uri="{FF2B5EF4-FFF2-40B4-BE49-F238E27FC236}">
                  <a16:creationId xmlns:a16="http://schemas.microsoft.com/office/drawing/2014/main" id="{81BF2795-974E-4A7E-88C7-AABF935521C7}"/>
                </a:ext>
              </a:extLst>
            </p:cNvPr>
            <p:cNvSpPr/>
            <p:nvPr/>
          </p:nvSpPr>
          <p:spPr>
            <a:xfrm>
              <a:off x="9067210" y="5026319"/>
              <a:ext cx="713506" cy="30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맑은 고딕" panose="020B0503020000020004" pitchFamily="50" charset="-127"/>
                  <a:ea typeface="맑은 고딕" panose="020B0503020000020004" pitchFamily="50" charset="-127"/>
                  <a:cs typeface="+mj-cs"/>
                </a:rPr>
                <a:t>schedule</a:t>
              </a:r>
            </a:p>
          </p:txBody>
        </p:sp>
        <p:sp>
          <p:nvSpPr>
            <p:cNvPr id="17" name="Rectangle 2">
              <a:extLst>
                <a:ext uri="{FF2B5EF4-FFF2-40B4-BE49-F238E27FC236}">
                  <a16:creationId xmlns:a16="http://schemas.microsoft.com/office/drawing/2014/main" id="{236BF59D-FE78-40E8-9491-5B5CF890B96D}"/>
                </a:ext>
              </a:extLst>
            </p:cNvPr>
            <p:cNvSpPr/>
            <p:nvPr/>
          </p:nvSpPr>
          <p:spPr>
            <a:xfrm>
              <a:off x="8383560" y="5026319"/>
              <a:ext cx="431622" cy="30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맑은 고딕" panose="020B0503020000020004" pitchFamily="50" charset="-127"/>
                  <a:ea typeface="맑은 고딕" panose="020B0503020000020004" pitchFamily="50" charset="-127"/>
                  <a:cs typeface="+mj-cs"/>
                </a:rPr>
                <a:t>law</a:t>
              </a:r>
              <a:endParaRPr lang="en-US" sz="800" b="1" dirty="0">
                <a:solidFill>
                  <a:schemeClr val="tx1"/>
                </a:solidFill>
                <a:latin typeface="맑은 고딕" panose="020B0503020000020004" pitchFamily="50" charset="-127"/>
                <a:ea typeface="맑은 고딕" panose="020B0503020000020004" pitchFamily="50" charset="-127"/>
                <a:cs typeface="+mj-cs"/>
              </a:endParaRPr>
            </a:p>
          </p:txBody>
        </p:sp>
        <p:sp>
          <p:nvSpPr>
            <p:cNvPr id="18" name="Rectangle 2">
              <a:extLst>
                <a:ext uri="{FF2B5EF4-FFF2-40B4-BE49-F238E27FC236}">
                  <a16:creationId xmlns:a16="http://schemas.microsoft.com/office/drawing/2014/main" id="{2F9140DD-7D61-40A0-8CFE-924FA4E4A7E0}"/>
                </a:ext>
              </a:extLst>
            </p:cNvPr>
            <p:cNvSpPr/>
            <p:nvPr/>
          </p:nvSpPr>
          <p:spPr>
            <a:xfrm>
              <a:off x="8400428" y="5985935"/>
              <a:ext cx="762686" cy="30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dirty="0">
                  <a:solidFill>
                    <a:schemeClr val="tx1"/>
                  </a:solidFill>
                  <a:latin typeface="맑은 고딕" panose="020B0503020000020004" pitchFamily="50" charset="-127"/>
                  <a:ea typeface="맑은 고딕" panose="020B0503020000020004" pitchFamily="50" charset="-127"/>
                  <a:cs typeface="+mj-cs"/>
                </a:rPr>
                <a:t>properties</a:t>
              </a:r>
              <a:endParaRPr lang="en-US" sz="800" b="1" dirty="0">
                <a:solidFill>
                  <a:schemeClr val="tx1"/>
                </a:solidFill>
                <a:latin typeface="맑은 고딕" panose="020B0503020000020004" pitchFamily="50" charset="-127"/>
                <a:ea typeface="맑은 고딕" panose="020B0503020000020004" pitchFamily="50" charset="-127"/>
                <a:cs typeface="+mj-cs"/>
              </a:endParaRPr>
            </a:p>
          </p:txBody>
        </p:sp>
        <p:sp>
          <p:nvSpPr>
            <p:cNvPr id="19" name="Rectangle 2">
              <a:extLst>
                <a:ext uri="{FF2B5EF4-FFF2-40B4-BE49-F238E27FC236}">
                  <a16:creationId xmlns:a16="http://schemas.microsoft.com/office/drawing/2014/main" id="{68A8E56B-C18B-40CF-AF0E-3CE67EC3EBAD}"/>
                </a:ext>
              </a:extLst>
            </p:cNvPr>
            <p:cNvSpPr/>
            <p:nvPr/>
          </p:nvSpPr>
          <p:spPr>
            <a:xfrm>
              <a:off x="9044227" y="6095755"/>
              <a:ext cx="814606" cy="194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00" b="1" dirty="0">
                <a:solidFill>
                  <a:schemeClr val="tx1"/>
                </a:solidFill>
                <a:latin typeface="맑은 고딕" panose="020B0503020000020004" pitchFamily="50" charset="-127"/>
                <a:ea typeface="맑은 고딕" panose="020B0503020000020004" pitchFamily="50" charset="-127"/>
                <a:cs typeface="+mj-cs"/>
              </a:endParaRPr>
            </a:p>
          </p:txBody>
        </p:sp>
        <p:sp>
          <p:nvSpPr>
            <p:cNvPr id="20" name="Rectangle 2">
              <a:extLst>
                <a:ext uri="{FF2B5EF4-FFF2-40B4-BE49-F238E27FC236}">
                  <a16:creationId xmlns:a16="http://schemas.microsoft.com/office/drawing/2014/main" id="{22E329D2-B08C-42D9-AB2A-77573A385B7C}"/>
                </a:ext>
              </a:extLst>
            </p:cNvPr>
            <p:cNvSpPr/>
            <p:nvPr/>
          </p:nvSpPr>
          <p:spPr>
            <a:xfrm>
              <a:off x="3670281" y="2828452"/>
              <a:ext cx="744646" cy="30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a:solidFill>
                    <a:schemeClr val="tx1"/>
                  </a:solidFill>
                  <a:latin typeface="맑은 고딕" panose="020B0503020000020004" pitchFamily="50" charset="-127"/>
                  <a:ea typeface="맑은 고딕" panose="020B0503020000020004" pitchFamily="50" charset="-127"/>
                  <a:cs typeface="+mj-cs"/>
                </a:rPr>
                <a:t>Cost</a:t>
              </a:r>
              <a:endParaRPr lang="en-US" sz="1050" b="1" dirty="0">
                <a:solidFill>
                  <a:schemeClr val="tx1"/>
                </a:solidFill>
                <a:latin typeface="맑은 고딕" panose="020B0503020000020004" pitchFamily="50" charset="-127"/>
                <a:ea typeface="맑은 고딕" panose="020B0503020000020004" pitchFamily="50" charset="-127"/>
                <a:cs typeface="+mj-cs"/>
              </a:endParaRPr>
            </a:p>
          </p:txBody>
        </p:sp>
        <p:sp>
          <p:nvSpPr>
            <p:cNvPr id="21" name="Rectangle 2">
              <a:extLst>
                <a:ext uri="{FF2B5EF4-FFF2-40B4-BE49-F238E27FC236}">
                  <a16:creationId xmlns:a16="http://schemas.microsoft.com/office/drawing/2014/main" id="{C8ED5143-B698-49C9-816F-1ED9028B695A}"/>
                </a:ext>
              </a:extLst>
            </p:cNvPr>
            <p:cNvSpPr/>
            <p:nvPr/>
          </p:nvSpPr>
          <p:spPr>
            <a:xfrm>
              <a:off x="2419317" y="5356176"/>
              <a:ext cx="1189324" cy="30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50" b="1" dirty="0">
                  <a:solidFill>
                    <a:schemeClr val="tx1"/>
                  </a:solidFill>
                  <a:latin typeface="맑은 고딕" panose="020B0503020000020004" pitchFamily="50" charset="-127"/>
                  <a:ea typeface="맑은 고딕" panose="020B0503020000020004" pitchFamily="50" charset="-127"/>
                  <a:cs typeface="+mj-cs"/>
                </a:rPr>
                <a:t>Schedule</a:t>
              </a:r>
            </a:p>
          </p:txBody>
        </p:sp>
        <p:sp>
          <p:nvSpPr>
            <p:cNvPr id="22" name="Rectangle 2">
              <a:extLst>
                <a:ext uri="{FF2B5EF4-FFF2-40B4-BE49-F238E27FC236}">
                  <a16:creationId xmlns:a16="http://schemas.microsoft.com/office/drawing/2014/main" id="{A25F38FC-6CFC-41AD-8F9F-72F96EC379D0}"/>
                </a:ext>
              </a:extLst>
            </p:cNvPr>
            <p:cNvSpPr/>
            <p:nvPr/>
          </p:nvSpPr>
          <p:spPr>
            <a:xfrm>
              <a:off x="1110326" y="4349955"/>
              <a:ext cx="1189324" cy="30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b="1" dirty="0">
                  <a:solidFill>
                    <a:schemeClr val="tx1"/>
                  </a:solidFill>
                  <a:latin typeface="맑은 고딕" panose="020B0503020000020004" pitchFamily="50" charset="-127"/>
                  <a:ea typeface="맑은 고딕" panose="020B0503020000020004" pitchFamily="50" charset="-127"/>
                  <a:cs typeface="+mj-cs"/>
                </a:rPr>
                <a:t>Drawing</a:t>
              </a:r>
              <a:endParaRPr lang="en-US" sz="1050" b="1" dirty="0">
                <a:solidFill>
                  <a:schemeClr val="tx1"/>
                </a:solidFill>
                <a:latin typeface="맑은 고딕" panose="020B0503020000020004" pitchFamily="50" charset="-127"/>
                <a:ea typeface="맑은 고딕" panose="020B0503020000020004" pitchFamily="50" charset="-127"/>
                <a:cs typeface="+mj-cs"/>
              </a:endParaRPr>
            </a:p>
          </p:txBody>
        </p:sp>
        <p:sp>
          <p:nvSpPr>
            <p:cNvPr id="23" name="화살표: 굽음 21">
              <a:extLst>
                <a:ext uri="{FF2B5EF4-FFF2-40B4-BE49-F238E27FC236}">
                  <a16:creationId xmlns:a16="http://schemas.microsoft.com/office/drawing/2014/main" id="{53B612D1-0785-4D8B-A729-AC4BF8B78867}"/>
                </a:ext>
              </a:extLst>
            </p:cNvPr>
            <p:cNvSpPr/>
            <p:nvPr/>
          </p:nvSpPr>
          <p:spPr bwMode="auto">
            <a:xfrm rot="5400000">
              <a:off x="5665701" y="2337057"/>
              <a:ext cx="940678" cy="2824480"/>
            </a:xfrm>
            <a:prstGeom prst="bentArrow">
              <a:avLst/>
            </a:prstGeom>
            <a:solidFill>
              <a:srgbClr val="00878D"/>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pPr defTabSz="914400" fontAlgn="base" latinLnBrk="1">
                <a:spcBef>
                  <a:spcPct val="0"/>
                </a:spcBef>
                <a:spcAft>
                  <a:spcPct val="0"/>
                </a:spcAft>
              </a:pPr>
              <a:endParaRPr kumimoji="1" lang="ko-KR" altLang="en-US" sz="1200" dirty="0" err="1">
                <a:solidFill>
                  <a:schemeClr val="tx1"/>
                </a:solidFill>
              </a:endParaRPr>
            </a:p>
          </p:txBody>
        </p:sp>
        <p:sp>
          <p:nvSpPr>
            <p:cNvPr id="24" name="Rectangle 2">
              <a:extLst>
                <a:ext uri="{FF2B5EF4-FFF2-40B4-BE49-F238E27FC236}">
                  <a16:creationId xmlns:a16="http://schemas.microsoft.com/office/drawing/2014/main" id="{C50CCF68-069F-45BC-848B-675F7E814347}"/>
                </a:ext>
              </a:extLst>
            </p:cNvPr>
            <p:cNvSpPr/>
            <p:nvPr/>
          </p:nvSpPr>
          <p:spPr>
            <a:xfrm>
              <a:off x="4266580" y="3240571"/>
              <a:ext cx="3316700" cy="3000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a:solidFill>
                    <a:schemeClr val="bg1"/>
                  </a:solidFill>
                  <a:latin typeface="맑은 고딕" panose="020B0503020000020004" pitchFamily="50" charset="-127"/>
                  <a:ea typeface="맑은 고딕" panose="020B0503020000020004" pitchFamily="50" charset="-127"/>
                  <a:cs typeface="+mj-cs"/>
                </a:rPr>
                <a:t>Integrated Management</a:t>
              </a:r>
              <a:endParaRPr lang="en-US" sz="1050" b="1" dirty="0">
                <a:solidFill>
                  <a:schemeClr val="bg1"/>
                </a:solidFill>
                <a:latin typeface="맑은 고딕" panose="020B0503020000020004" pitchFamily="50" charset="-127"/>
                <a:ea typeface="맑은 고딕" panose="020B0503020000020004" pitchFamily="50" charset="-127"/>
                <a:cs typeface="+mj-cs"/>
              </a:endParaRPr>
            </a:p>
          </p:txBody>
        </p:sp>
      </p:grpSp>
      <p:sp>
        <p:nvSpPr>
          <p:cNvPr id="25" name="Rectangle 67">
            <a:extLst>
              <a:ext uri="{FF2B5EF4-FFF2-40B4-BE49-F238E27FC236}">
                <a16:creationId xmlns:a16="http://schemas.microsoft.com/office/drawing/2014/main" id="{A9AE903C-FD0E-42AF-A706-C37FA695CB28}"/>
              </a:ext>
            </a:extLst>
          </p:cNvPr>
          <p:cNvSpPr>
            <a:spLocks noChangeArrowheads="1"/>
          </p:cNvSpPr>
          <p:nvPr/>
        </p:nvSpPr>
        <p:spPr bwMode="auto">
          <a:xfrm>
            <a:off x="6206590" y="7237115"/>
            <a:ext cx="4074582" cy="238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1pPr>
            <a:lvl2pPr marL="742950" indent="-28575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2pPr>
            <a:lvl3pPr marL="11430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3pPr>
            <a:lvl4pPr marL="16002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4pPr>
            <a:lvl5pPr marL="2057400" indent="-228600" eaLnBrk="0" hangingPunct="0">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5pPr>
            <a:lvl6pPr marL="25146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6pPr>
            <a:lvl7pPr marL="29718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7pPr>
            <a:lvl8pPr marL="34290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8pPr>
            <a:lvl9pPr marL="3886200" indent="-228600" eaLnBrk="0" fontAlgn="base" hangingPunct="0">
              <a:spcBef>
                <a:spcPct val="0"/>
              </a:spcBef>
              <a:spcAft>
                <a:spcPct val="0"/>
              </a:spcAft>
              <a:tabLst>
                <a:tab pos="914400" algn="l"/>
                <a:tab pos="7315200" algn="r"/>
              </a:tabLst>
              <a:defRPr kumimoji="1">
                <a:solidFill>
                  <a:schemeClr val="tx1"/>
                </a:solidFill>
                <a:latin typeface="HY헤드라인M" panose="02030600000101010101" pitchFamily="18" charset="-127"/>
                <a:ea typeface="굴림" panose="020B0600000101010101" pitchFamily="50" charset="-127"/>
              </a:defRPr>
            </a:lvl9pPr>
          </a:lstStyle>
          <a:p>
            <a:pPr algn="r" eaLnBrk="1" hangingPunct="1">
              <a:buClr>
                <a:srgbClr val="7D0900"/>
              </a:buClr>
              <a:buFont typeface="Arial" panose="020B0604020202020204" pitchFamily="34" charset="0"/>
              <a:buNone/>
            </a:pPr>
            <a:r>
              <a:rPr lang="en-US" altLang="ko-KR" sz="900" dirty="0">
                <a:solidFill>
                  <a:schemeClr val="tx1">
                    <a:lumMod val="85000"/>
                    <a:lumOff val="15000"/>
                  </a:schemeClr>
                </a:solidFill>
                <a:latin typeface="+mj-lt"/>
                <a:ea typeface="맑은 고딕" panose="020B0503020000020004" pitchFamily="50" charset="-127"/>
              </a:rPr>
              <a:t>Image Source: </a:t>
            </a:r>
            <a:r>
              <a:rPr lang="en-US" altLang="ko-KR" sz="900" dirty="0" err="1">
                <a:solidFill>
                  <a:schemeClr val="tx1">
                    <a:lumMod val="85000"/>
                    <a:lumOff val="15000"/>
                  </a:schemeClr>
                </a:solidFill>
                <a:latin typeface="+mj-lt"/>
                <a:ea typeface="맑은 고딕" panose="020B0503020000020004" pitchFamily="50" charset="-127"/>
              </a:rPr>
              <a:t>Succar</a:t>
            </a:r>
            <a:r>
              <a:rPr lang="en-US" altLang="ko-KR" sz="900" dirty="0">
                <a:solidFill>
                  <a:schemeClr val="tx1">
                    <a:lumMod val="85000"/>
                    <a:lumOff val="15000"/>
                  </a:schemeClr>
                </a:solidFill>
                <a:latin typeface="+mj-lt"/>
                <a:ea typeface="맑은 고딕" panose="020B0503020000020004" pitchFamily="50" charset="-127"/>
              </a:rPr>
              <a:t>, B. (2009); doi:10.1016/j.autcon.2008.10.003</a:t>
            </a:r>
          </a:p>
        </p:txBody>
      </p:sp>
    </p:spTree>
    <p:extLst>
      <p:ext uri="{BB962C8B-B14F-4D97-AF65-F5344CB8AC3E}">
        <p14:creationId xmlns:p14="http://schemas.microsoft.com/office/powerpoint/2010/main" val="324765403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w="12700">
          <a:solidFill>
            <a:schemeClr val="bg1">
              <a:lumMod val="95000"/>
            </a:schemeClr>
          </a:solidFill>
          <a:prstDash val="solid"/>
          <a:round/>
          <a:headEnd/>
          <a:tailEnd/>
        </a:ln>
      </a:spPr>
      <a:bodyPr wrap="none" anchor="ctr"/>
      <a:lstStyle>
        <a:defPPr algn="ctr">
          <a:defRPr/>
        </a:defPPr>
      </a:lstStyle>
    </a:spDef>
    <a:lnDef>
      <a:spPr>
        <a:ln>
          <a:solidFill>
            <a:srgbClr val="000000"/>
          </a:solidFill>
          <a:headEnd type="oval" w="sm" len="sm"/>
          <a:tailEnd type="oval" w="sm" len="sm"/>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11011</TotalTime>
  <Words>2593</Words>
  <Application>Microsoft Office PowerPoint</Application>
  <PresentationFormat>사용자 지정</PresentationFormat>
  <Paragraphs>396</Paragraphs>
  <Slides>45</Slides>
  <Notes>45</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45</vt:i4>
      </vt:variant>
    </vt:vector>
  </HeadingPairs>
  <TitlesOfParts>
    <vt:vector size="54" baseType="lpstr">
      <vt:lpstr>굴림</vt:lpstr>
      <vt:lpstr>맑은 고딕</vt:lpstr>
      <vt:lpstr>-윤고딕340</vt:lpstr>
      <vt:lpstr>함초롬바탕</vt:lpstr>
      <vt:lpstr>Arial</vt:lpstr>
      <vt:lpstr>Tahoma</vt:lpstr>
      <vt:lpstr>Trebuchet MS</vt:lpstr>
      <vt:lpstr>Wingdings</vt:lpstr>
      <vt:lpstr>Office 테마</vt:lpstr>
      <vt:lpstr>BIM &amp; Smart Construction Technologies for Tracking the Construction Process and  Problem Identification at the Early Stages of Construction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AEPRC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KJH</dc:creator>
  <cp:lastModifiedBy>이진강</cp:lastModifiedBy>
  <cp:revision>799</cp:revision>
  <dcterms:created xsi:type="dcterms:W3CDTF">2009-08-04T14:14:04Z</dcterms:created>
  <dcterms:modified xsi:type="dcterms:W3CDTF">2022-02-15T06:25:35Z</dcterms:modified>
</cp:coreProperties>
</file>